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66" r:id="rId3"/>
    <p:sldId id="257" r:id="rId4"/>
    <p:sldId id="271" r:id="rId5"/>
    <p:sldId id="258" r:id="rId6"/>
    <p:sldId id="268" r:id="rId7"/>
    <p:sldId id="259" r:id="rId8"/>
    <p:sldId id="260" r:id="rId9"/>
    <p:sldId id="261" r:id="rId10"/>
    <p:sldId id="274" r:id="rId11"/>
    <p:sldId id="275" r:id="rId12"/>
    <p:sldId id="272" r:id="rId13"/>
    <p:sldId id="273" r:id="rId14"/>
    <p:sldId id="262" r:id="rId15"/>
    <p:sldId id="263" r:id="rId16"/>
    <p:sldId id="264" r:id="rId17"/>
    <p:sldId id="270" r:id="rId18"/>
    <p:sldId id="276" r:id="rId19"/>
  </p:sldIdLst>
  <p:sldSz cx="14630400" cy="8229600"/>
  <p:notesSz cx="8229600" cy="14630400"/>
  <p:embeddedFontLst>
    <p:embeddedFont>
      <p:font typeface="Lucida Fax" panose="02060602050505020204" pitchFamily="18"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247F1-AEF2-40CB-B6D7-F15764443C3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2C6708C-1541-44D4-978D-4664E2507123}" type="pres">
      <dgm:prSet presAssocID="{F0B247F1-AEF2-40CB-B6D7-F15764443C37}" presName="linear" presStyleCnt="0">
        <dgm:presLayoutVars>
          <dgm:dir/>
          <dgm:animLvl val="lvl"/>
          <dgm:resizeHandles val="exact"/>
        </dgm:presLayoutVars>
      </dgm:prSet>
      <dgm:spPr/>
    </dgm:pt>
  </dgm:ptLst>
  <dgm:cxnLst>
    <dgm:cxn modelId="{89318410-28E6-4C08-9D46-CDF465EF4119}" type="presOf" srcId="{F0B247F1-AEF2-40CB-B6D7-F15764443C37}" destId="{72C6708C-1541-44D4-978D-4664E2507123}" srcOrd="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B73291-FC96-42A3-9C17-0D7009F7A405}"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317B3E2D-389F-4943-B75F-78269CBFD06C}">
      <dgm:prSet phldrT="[Text]" custT="1"/>
      <dgm:spPr>
        <a:solidFill>
          <a:srgbClr val="002060"/>
        </a:solidFill>
      </dgm:spPr>
      <dgm:t>
        <a:bodyPr/>
        <a:lstStyle/>
        <a:p>
          <a:r>
            <a:rPr lang="en-US" sz="2800" dirty="0">
              <a:latin typeface="Lucida Fax" panose="02060602050505020204" pitchFamily="18" charset="0"/>
            </a:rPr>
            <a:t>January 2025</a:t>
          </a:r>
        </a:p>
      </dgm:t>
    </dgm:pt>
    <dgm:pt modelId="{32E8A9BC-5BC7-40DB-BD8D-CDB1E5BA9893}" type="parTrans" cxnId="{6971DDCA-77B7-4276-A60C-F3291D366943}">
      <dgm:prSet/>
      <dgm:spPr/>
      <dgm:t>
        <a:bodyPr/>
        <a:lstStyle/>
        <a:p>
          <a:endParaRPr lang="en-US"/>
        </a:p>
      </dgm:t>
    </dgm:pt>
    <dgm:pt modelId="{C715167A-0A40-495A-AFF0-DBA37C2BD859}" type="sibTrans" cxnId="{6971DDCA-77B7-4276-A60C-F3291D366943}">
      <dgm:prSet/>
      <dgm:spPr/>
      <dgm:t>
        <a:bodyPr/>
        <a:lstStyle/>
        <a:p>
          <a:endParaRPr lang="en-US"/>
        </a:p>
      </dgm:t>
    </dgm:pt>
    <dgm:pt modelId="{55528A81-7EC1-4AAF-B5C1-E8F1CBD347C2}">
      <dgm:prSet phldrT="[Text]" custT="1"/>
      <dgm:spPr>
        <a:solidFill>
          <a:srgbClr val="002060"/>
        </a:solidFill>
      </dgm:spPr>
      <dgm:t>
        <a:bodyPr/>
        <a:lstStyle/>
        <a:p>
          <a:pPr>
            <a:buNone/>
          </a:pPr>
          <a:r>
            <a:rPr lang="en-US" sz="2800" b="0" i="0" dirty="0">
              <a:latin typeface="Lucida Fax" panose="02060602050505020204" pitchFamily="18" charset="0"/>
            </a:rPr>
            <a:t>January-February 2025</a:t>
          </a:r>
          <a:endParaRPr lang="en-US" sz="2800" dirty="0">
            <a:latin typeface="Lucida Fax" panose="02060602050505020204" pitchFamily="18" charset="0"/>
          </a:endParaRPr>
        </a:p>
      </dgm:t>
    </dgm:pt>
    <dgm:pt modelId="{7102FC89-B77A-4FC3-B2FE-25826413D38F}" type="parTrans" cxnId="{039E28E8-3B69-4952-9105-2D8F7190F09E}">
      <dgm:prSet/>
      <dgm:spPr/>
      <dgm:t>
        <a:bodyPr/>
        <a:lstStyle/>
        <a:p>
          <a:endParaRPr lang="en-US"/>
        </a:p>
      </dgm:t>
    </dgm:pt>
    <dgm:pt modelId="{E47946DF-6DDD-46D8-AE0F-3F458E1E1A45}" type="sibTrans" cxnId="{039E28E8-3B69-4952-9105-2D8F7190F09E}">
      <dgm:prSet/>
      <dgm:spPr/>
      <dgm:t>
        <a:bodyPr/>
        <a:lstStyle/>
        <a:p>
          <a:endParaRPr lang="en-US"/>
        </a:p>
      </dgm:t>
    </dgm:pt>
    <dgm:pt modelId="{DCBC4CB4-36CD-4981-8934-3A6B545C5CF3}">
      <dgm:prSet phldrT="[Text]" custT="1"/>
      <dgm:spPr>
        <a:solidFill>
          <a:srgbClr val="002060"/>
        </a:solidFill>
      </dgm:spPr>
      <dgm:t>
        <a:bodyPr/>
        <a:lstStyle/>
        <a:p>
          <a:pPr>
            <a:buNone/>
          </a:pPr>
          <a:r>
            <a:rPr lang="en-US" sz="2800" b="0" i="0" dirty="0">
              <a:latin typeface="Lucida Fax" panose="02060602050505020204" pitchFamily="18" charset="0"/>
            </a:rPr>
            <a:t>Late February 2025</a:t>
          </a:r>
          <a:endParaRPr lang="en-US" sz="2800" dirty="0">
            <a:latin typeface="Lucida Fax" panose="02060602050505020204" pitchFamily="18" charset="0"/>
          </a:endParaRPr>
        </a:p>
      </dgm:t>
    </dgm:pt>
    <dgm:pt modelId="{3BF7261E-6B6C-4299-AA8C-7952A73282EA}" type="parTrans" cxnId="{E1674200-5244-460B-BF96-ADD470BECD90}">
      <dgm:prSet/>
      <dgm:spPr/>
      <dgm:t>
        <a:bodyPr/>
        <a:lstStyle/>
        <a:p>
          <a:endParaRPr lang="en-US"/>
        </a:p>
      </dgm:t>
    </dgm:pt>
    <dgm:pt modelId="{CDDD7B6B-E989-4386-B724-2BEBC8A80264}" type="sibTrans" cxnId="{E1674200-5244-460B-BF96-ADD470BECD90}">
      <dgm:prSet/>
      <dgm:spPr/>
      <dgm:t>
        <a:bodyPr/>
        <a:lstStyle/>
        <a:p>
          <a:endParaRPr lang="en-US"/>
        </a:p>
      </dgm:t>
    </dgm:pt>
    <dgm:pt modelId="{5D04901E-3BB2-480D-BAD9-2CDC9AB29297}">
      <dgm:prSet/>
      <dgm:spPr>
        <a:solidFill>
          <a:srgbClr val="002060"/>
        </a:solidFill>
      </dgm:spPr>
      <dgm:t>
        <a:bodyPr/>
        <a:lstStyle/>
        <a:p>
          <a:r>
            <a:rPr lang="en-US" dirty="0">
              <a:solidFill>
                <a:schemeClr val="bg1"/>
              </a:solidFill>
              <a:latin typeface="Lucida Fax" panose="02060602050505020204" pitchFamily="18" charset="0"/>
            </a:rPr>
            <a:t>Initial </a:t>
          </a:r>
          <a:r>
            <a:rPr lang="en-US" b="0" i="0" dirty="0">
              <a:solidFill>
                <a:schemeClr val="bg1"/>
              </a:solidFill>
              <a:latin typeface="Lucida Fax" panose="02060602050505020204" pitchFamily="18" charset="0"/>
            </a:rPr>
            <a:t>system infiltration</a:t>
          </a:r>
          <a:endParaRPr lang="en-US" dirty="0">
            <a:solidFill>
              <a:schemeClr val="bg1"/>
            </a:solidFill>
            <a:latin typeface="Lucida Fax" panose="02060602050505020204" pitchFamily="18" charset="0"/>
          </a:endParaRPr>
        </a:p>
      </dgm:t>
    </dgm:pt>
    <dgm:pt modelId="{F113DD82-B5C8-4B5E-9CFC-FF61DA04A672}" type="parTrans" cxnId="{AC1EF696-BA94-4817-B5A2-D5A4E3A18621}">
      <dgm:prSet/>
      <dgm:spPr/>
      <dgm:t>
        <a:bodyPr/>
        <a:lstStyle/>
        <a:p>
          <a:endParaRPr lang="en-US"/>
        </a:p>
      </dgm:t>
    </dgm:pt>
    <dgm:pt modelId="{F3D66707-0C90-41A2-96BA-BE6DF0CF352D}" type="sibTrans" cxnId="{AC1EF696-BA94-4817-B5A2-D5A4E3A18621}">
      <dgm:prSet/>
      <dgm:spPr/>
      <dgm:t>
        <a:bodyPr/>
        <a:lstStyle/>
        <a:p>
          <a:endParaRPr lang="en-US"/>
        </a:p>
      </dgm:t>
    </dgm:pt>
    <dgm:pt modelId="{C00D860C-40CB-491D-9B2D-13E5C40EB8D6}">
      <dgm:prSet/>
      <dgm:spPr>
        <a:solidFill>
          <a:srgbClr val="002060"/>
        </a:solidFill>
      </dgm:spPr>
      <dgm:t>
        <a:bodyPr/>
        <a:lstStyle/>
        <a:p>
          <a:pPr>
            <a:buFont typeface="Arial" panose="020B0604020202020204" pitchFamily="34" charset="0"/>
            <a:buChar char="•"/>
          </a:pPr>
          <a:r>
            <a:rPr lang="en-US" b="0" i="0" dirty="0">
              <a:solidFill>
                <a:schemeClr val="bg1"/>
              </a:solidFill>
              <a:latin typeface="Lucida Fax" panose="02060602050505020204" pitchFamily="18" charset="0"/>
            </a:rPr>
            <a:t>Attackers maintained persistent access for approximately two months</a:t>
          </a:r>
          <a:endParaRPr lang="en-US" dirty="0">
            <a:solidFill>
              <a:schemeClr val="bg1"/>
            </a:solidFill>
            <a:latin typeface="Lucida Fax" panose="02060602050505020204" pitchFamily="18" charset="0"/>
          </a:endParaRPr>
        </a:p>
      </dgm:t>
    </dgm:pt>
    <dgm:pt modelId="{0E7ACCA1-1BFC-4E70-A489-460C1EC5110F}" type="parTrans" cxnId="{914FC225-819A-4708-85D7-0B1C0E950412}">
      <dgm:prSet/>
      <dgm:spPr/>
      <dgm:t>
        <a:bodyPr/>
        <a:lstStyle/>
        <a:p>
          <a:endParaRPr lang="en-US"/>
        </a:p>
      </dgm:t>
    </dgm:pt>
    <dgm:pt modelId="{7CF26ED5-6F8D-40EA-9C81-10718B4B48A9}" type="sibTrans" cxnId="{914FC225-819A-4708-85D7-0B1C0E950412}">
      <dgm:prSet/>
      <dgm:spPr/>
      <dgm:t>
        <a:bodyPr/>
        <a:lstStyle/>
        <a:p>
          <a:endParaRPr lang="en-US"/>
        </a:p>
      </dgm:t>
    </dgm:pt>
    <dgm:pt modelId="{FFFB438A-1027-40FB-B743-4186CA2C5674}">
      <dgm:prSet/>
      <dgm:spPr>
        <a:solidFill>
          <a:srgbClr val="002060"/>
        </a:solidFill>
      </dgm:spPr>
      <dgm:t>
        <a:bodyPr/>
        <a:lstStyle/>
        <a:p>
          <a:pPr>
            <a:buFont typeface="Arial" panose="020B0604020202020204" pitchFamily="34" charset="0"/>
            <a:buChar char="•"/>
          </a:pPr>
          <a:r>
            <a:rPr lang="en-US" b="0" i="0" dirty="0">
              <a:solidFill>
                <a:schemeClr val="bg1"/>
              </a:solidFill>
              <a:latin typeface="Lucida Fax" panose="02060602050505020204" pitchFamily="18" charset="0"/>
            </a:rPr>
            <a:t>Initial detection of suspicious activity</a:t>
          </a:r>
          <a:endParaRPr lang="en-US" dirty="0">
            <a:solidFill>
              <a:schemeClr val="bg1"/>
            </a:solidFill>
            <a:latin typeface="Lucida Fax" panose="02060602050505020204" pitchFamily="18" charset="0"/>
          </a:endParaRPr>
        </a:p>
      </dgm:t>
    </dgm:pt>
    <dgm:pt modelId="{0228B166-D9CA-48F5-8247-F66EBB87ECD5}" type="parTrans" cxnId="{CE4198DC-76EF-4FDD-B369-224505B30821}">
      <dgm:prSet/>
      <dgm:spPr/>
      <dgm:t>
        <a:bodyPr/>
        <a:lstStyle/>
        <a:p>
          <a:endParaRPr lang="en-US"/>
        </a:p>
      </dgm:t>
    </dgm:pt>
    <dgm:pt modelId="{EA1DD174-46C4-4164-BBAD-6037FF20C119}" type="sibTrans" cxnId="{CE4198DC-76EF-4FDD-B369-224505B30821}">
      <dgm:prSet/>
      <dgm:spPr/>
      <dgm:t>
        <a:bodyPr/>
        <a:lstStyle/>
        <a:p>
          <a:endParaRPr lang="en-US"/>
        </a:p>
      </dgm:t>
    </dgm:pt>
    <dgm:pt modelId="{71127AAE-6A01-4C32-98C0-4951B8B495F2}">
      <dgm:prSet phldrT="[Text]" custT="1"/>
      <dgm:spPr>
        <a:solidFill>
          <a:srgbClr val="002060"/>
        </a:solidFill>
      </dgm:spPr>
      <dgm:t>
        <a:bodyPr/>
        <a:lstStyle/>
        <a:p>
          <a:pPr>
            <a:buNone/>
          </a:pPr>
          <a:r>
            <a:rPr lang="en-US" sz="2800" b="0" i="0" dirty="0">
              <a:latin typeface="Lucida Fax" panose="02060602050505020204" pitchFamily="18" charset="0"/>
            </a:rPr>
            <a:t>Early March 2025</a:t>
          </a:r>
          <a:endParaRPr lang="en-US" sz="2800" dirty="0">
            <a:latin typeface="Lucida Fax" panose="02060602050505020204" pitchFamily="18" charset="0"/>
          </a:endParaRPr>
        </a:p>
      </dgm:t>
    </dgm:pt>
    <dgm:pt modelId="{69B797A6-E0FD-4C4C-9C73-7C7E326667E6}" type="parTrans" cxnId="{AA4C2987-C1ED-48C3-9808-4F4537687950}">
      <dgm:prSet/>
      <dgm:spPr/>
      <dgm:t>
        <a:bodyPr/>
        <a:lstStyle/>
        <a:p>
          <a:endParaRPr lang="en-US"/>
        </a:p>
      </dgm:t>
    </dgm:pt>
    <dgm:pt modelId="{0E10B433-6382-48D7-9D16-918B552DB428}" type="sibTrans" cxnId="{AA4C2987-C1ED-48C3-9808-4F4537687950}">
      <dgm:prSet/>
      <dgm:spPr/>
      <dgm:t>
        <a:bodyPr/>
        <a:lstStyle/>
        <a:p>
          <a:endParaRPr lang="en-US"/>
        </a:p>
      </dgm:t>
    </dgm:pt>
    <dgm:pt modelId="{9DC1D437-ACC4-468F-883F-6A63D46A9C07}">
      <dgm:prSet/>
      <dgm:spPr>
        <a:solidFill>
          <a:srgbClr val="002060"/>
        </a:solidFill>
      </dgm:spPr>
      <dgm:t>
        <a:bodyPr/>
        <a:lstStyle/>
        <a:p>
          <a:pPr>
            <a:buFont typeface="Arial" panose="020B0604020202020204" pitchFamily="34" charset="0"/>
            <a:buChar char="•"/>
          </a:pPr>
          <a:r>
            <a:rPr lang="en-US" b="0" i="0" dirty="0">
              <a:solidFill>
                <a:schemeClr val="bg1"/>
              </a:solidFill>
              <a:latin typeface="Lucida Fax" panose="02060602050505020204" pitchFamily="18" charset="0"/>
            </a:rPr>
            <a:t>Oracle initiated an internal investigation after receiving a ransom demand</a:t>
          </a:r>
          <a:endParaRPr lang="en-US" dirty="0">
            <a:solidFill>
              <a:schemeClr val="bg1"/>
            </a:solidFill>
            <a:latin typeface="Lucida Fax" panose="02060602050505020204" pitchFamily="18" charset="0"/>
          </a:endParaRPr>
        </a:p>
      </dgm:t>
    </dgm:pt>
    <dgm:pt modelId="{F2C8F26C-C339-4C9F-9FCB-F65CB85B6967}" type="parTrans" cxnId="{D91B55B8-38CA-4837-B78B-7F7F8208A62F}">
      <dgm:prSet/>
      <dgm:spPr/>
      <dgm:t>
        <a:bodyPr/>
        <a:lstStyle/>
        <a:p>
          <a:endParaRPr lang="en-US"/>
        </a:p>
      </dgm:t>
    </dgm:pt>
    <dgm:pt modelId="{FF7F10DF-D3A9-4901-BA3B-655CD852A06E}" type="sibTrans" cxnId="{D91B55B8-38CA-4837-B78B-7F7F8208A62F}">
      <dgm:prSet/>
      <dgm:spPr/>
      <dgm:t>
        <a:bodyPr/>
        <a:lstStyle/>
        <a:p>
          <a:endParaRPr lang="en-US"/>
        </a:p>
      </dgm:t>
    </dgm:pt>
    <dgm:pt modelId="{EC613528-771D-4D4C-B759-1DBCA21F0BB2}">
      <dgm:prSet phldrT="[Text]" custT="1"/>
      <dgm:spPr>
        <a:solidFill>
          <a:srgbClr val="002060"/>
        </a:solidFill>
      </dgm:spPr>
      <dgm:t>
        <a:bodyPr/>
        <a:lstStyle/>
        <a:p>
          <a:pPr>
            <a:buNone/>
          </a:pPr>
          <a:r>
            <a:rPr lang="en-US" sz="2800" b="0" i="0" dirty="0">
              <a:latin typeface="Lucida Fax" panose="02060602050505020204" pitchFamily="18" charset="0"/>
            </a:rPr>
            <a:t>March 20, 2025</a:t>
          </a:r>
          <a:endParaRPr lang="en-US" sz="2800" dirty="0">
            <a:latin typeface="Lucida Fax" panose="02060602050505020204" pitchFamily="18" charset="0"/>
          </a:endParaRPr>
        </a:p>
      </dgm:t>
    </dgm:pt>
    <dgm:pt modelId="{295B5F42-4FCF-4A91-B904-F77FECB02F9B}" type="parTrans" cxnId="{8C029376-DF5E-448D-A9CF-0A522E115248}">
      <dgm:prSet/>
      <dgm:spPr/>
      <dgm:t>
        <a:bodyPr/>
        <a:lstStyle/>
        <a:p>
          <a:endParaRPr lang="en-US"/>
        </a:p>
      </dgm:t>
    </dgm:pt>
    <dgm:pt modelId="{66CFEA75-B6FA-4CC5-983C-F2FED8EFCC4B}" type="sibTrans" cxnId="{8C029376-DF5E-448D-A9CF-0A522E115248}">
      <dgm:prSet/>
      <dgm:spPr/>
      <dgm:t>
        <a:bodyPr/>
        <a:lstStyle/>
        <a:p>
          <a:endParaRPr lang="en-US"/>
        </a:p>
      </dgm:t>
    </dgm:pt>
    <dgm:pt modelId="{12ADFFE8-062E-43FB-A12F-0EA683CB7B18}">
      <dgm:prSet/>
      <dgm:spPr>
        <a:solidFill>
          <a:srgbClr val="002060"/>
        </a:solidFill>
      </dgm:spPr>
      <dgm:t>
        <a:bodyPr/>
        <a:lstStyle/>
        <a:p>
          <a:pPr>
            <a:buFont typeface="Arial" panose="020B0604020202020204" pitchFamily="34" charset="0"/>
            <a:buChar char="•"/>
          </a:pPr>
          <a:r>
            <a:rPr lang="en-US" b="0" i="0" dirty="0">
              <a:solidFill>
                <a:schemeClr val="bg1"/>
              </a:solidFill>
              <a:latin typeface="Lucida Fax" panose="02060602050505020204" pitchFamily="18" charset="0"/>
            </a:rPr>
            <a:t>Stolen data appeared for sale on </a:t>
          </a:r>
          <a:r>
            <a:rPr lang="en-US" b="0" i="0" dirty="0" err="1">
              <a:solidFill>
                <a:schemeClr val="bg1"/>
              </a:solidFill>
              <a:latin typeface="Lucida Fax" panose="02060602050505020204" pitchFamily="18" charset="0"/>
            </a:rPr>
            <a:t>BreachForums</a:t>
          </a:r>
          <a:r>
            <a:rPr lang="en-US" b="0" i="0" dirty="0">
              <a:solidFill>
                <a:schemeClr val="bg1"/>
              </a:solidFill>
              <a:latin typeface="Lucida Fax" panose="02060602050505020204" pitchFamily="18" charset="0"/>
            </a:rPr>
            <a:t> by a threat actor using the handle "rose87168"</a:t>
          </a:r>
          <a:endParaRPr lang="en-US" dirty="0">
            <a:solidFill>
              <a:schemeClr val="bg1"/>
            </a:solidFill>
            <a:latin typeface="Lucida Fax" panose="02060602050505020204" pitchFamily="18" charset="0"/>
          </a:endParaRPr>
        </a:p>
      </dgm:t>
    </dgm:pt>
    <dgm:pt modelId="{B0CB2CFB-D15E-4F63-8116-9ADD394AFEC4}" type="parTrans" cxnId="{3266A099-44E5-4421-80F9-773001F0CB01}">
      <dgm:prSet/>
      <dgm:spPr/>
      <dgm:t>
        <a:bodyPr/>
        <a:lstStyle/>
        <a:p>
          <a:endParaRPr lang="en-US"/>
        </a:p>
      </dgm:t>
    </dgm:pt>
    <dgm:pt modelId="{BBF4D4BB-CEDE-48A9-8601-D2115F67235F}" type="sibTrans" cxnId="{3266A099-44E5-4421-80F9-773001F0CB01}">
      <dgm:prSet/>
      <dgm:spPr/>
      <dgm:t>
        <a:bodyPr/>
        <a:lstStyle/>
        <a:p>
          <a:endParaRPr lang="en-US"/>
        </a:p>
      </dgm:t>
    </dgm:pt>
    <dgm:pt modelId="{3516F39F-7373-4BC8-B46A-43289E180665}" type="pres">
      <dgm:prSet presAssocID="{3EB73291-FC96-42A3-9C17-0D7009F7A405}" presName="linear" presStyleCnt="0">
        <dgm:presLayoutVars>
          <dgm:dir/>
          <dgm:animLvl val="lvl"/>
          <dgm:resizeHandles val="exact"/>
        </dgm:presLayoutVars>
      </dgm:prSet>
      <dgm:spPr/>
    </dgm:pt>
    <dgm:pt modelId="{DF65FF3A-7423-4DA0-A643-6FE114301F88}" type="pres">
      <dgm:prSet presAssocID="{317B3E2D-389F-4943-B75F-78269CBFD06C}" presName="parentLin" presStyleCnt="0"/>
      <dgm:spPr/>
    </dgm:pt>
    <dgm:pt modelId="{E13C4936-F945-408D-AA1D-72C196009BD6}" type="pres">
      <dgm:prSet presAssocID="{317B3E2D-389F-4943-B75F-78269CBFD06C}" presName="parentLeftMargin" presStyleLbl="node1" presStyleIdx="0" presStyleCnt="5"/>
      <dgm:spPr/>
    </dgm:pt>
    <dgm:pt modelId="{495A26F9-9CC9-45CD-9100-85B48845E691}" type="pres">
      <dgm:prSet presAssocID="{317B3E2D-389F-4943-B75F-78269CBFD06C}" presName="parentText" presStyleLbl="node1" presStyleIdx="0" presStyleCnt="5">
        <dgm:presLayoutVars>
          <dgm:chMax val="0"/>
          <dgm:bulletEnabled val="1"/>
        </dgm:presLayoutVars>
      </dgm:prSet>
      <dgm:spPr/>
    </dgm:pt>
    <dgm:pt modelId="{5D5359D1-02BD-44A8-9D1B-48D71A6832BE}" type="pres">
      <dgm:prSet presAssocID="{317B3E2D-389F-4943-B75F-78269CBFD06C}" presName="negativeSpace" presStyleCnt="0"/>
      <dgm:spPr/>
    </dgm:pt>
    <dgm:pt modelId="{394516EE-2AB3-4272-837C-03216FC79362}" type="pres">
      <dgm:prSet presAssocID="{317B3E2D-389F-4943-B75F-78269CBFD06C}" presName="childText" presStyleLbl="conFgAcc1" presStyleIdx="0" presStyleCnt="5">
        <dgm:presLayoutVars>
          <dgm:bulletEnabled val="1"/>
        </dgm:presLayoutVars>
      </dgm:prSet>
      <dgm:spPr/>
    </dgm:pt>
    <dgm:pt modelId="{E47EE412-85BD-40E5-AFE5-A9A36F97D846}" type="pres">
      <dgm:prSet presAssocID="{C715167A-0A40-495A-AFF0-DBA37C2BD859}" presName="spaceBetweenRectangles" presStyleCnt="0"/>
      <dgm:spPr/>
    </dgm:pt>
    <dgm:pt modelId="{169F3036-8C0A-4063-819D-D95B8FA01E2C}" type="pres">
      <dgm:prSet presAssocID="{55528A81-7EC1-4AAF-B5C1-E8F1CBD347C2}" presName="parentLin" presStyleCnt="0"/>
      <dgm:spPr/>
    </dgm:pt>
    <dgm:pt modelId="{B4F06AAB-F64C-494B-A0B2-BC67F3443135}" type="pres">
      <dgm:prSet presAssocID="{55528A81-7EC1-4AAF-B5C1-E8F1CBD347C2}" presName="parentLeftMargin" presStyleLbl="node1" presStyleIdx="0" presStyleCnt="5"/>
      <dgm:spPr/>
    </dgm:pt>
    <dgm:pt modelId="{81FAEEBE-2052-4510-A84A-0E47F508A1CC}" type="pres">
      <dgm:prSet presAssocID="{55528A81-7EC1-4AAF-B5C1-E8F1CBD347C2}" presName="parentText" presStyleLbl="node1" presStyleIdx="1" presStyleCnt="5">
        <dgm:presLayoutVars>
          <dgm:chMax val="0"/>
          <dgm:bulletEnabled val="1"/>
        </dgm:presLayoutVars>
      </dgm:prSet>
      <dgm:spPr/>
    </dgm:pt>
    <dgm:pt modelId="{D6E999F1-CD0D-4E32-A407-156EFB5420FE}" type="pres">
      <dgm:prSet presAssocID="{55528A81-7EC1-4AAF-B5C1-E8F1CBD347C2}" presName="negativeSpace" presStyleCnt="0"/>
      <dgm:spPr/>
    </dgm:pt>
    <dgm:pt modelId="{BC49B057-C87F-41D1-8816-77DA66A0C389}" type="pres">
      <dgm:prSet presAssocID="{55528A81-7EC1-4AAF-B5C1-E8F1CBD347C2}" presName="childText" presStyleLbl="conFgAcc1" presStyleIdx="1" presStyleCnt="5">
        <dgm:presLayoutVars>
          <dgm:bulletEnabled val="1"/>
        </dgm:presLayoutVars>
      </dgm:prSet>
      <dgm:spPr/>
    </dgm:pt>
    <dgm:pt modelId="{2B02754F-F2FD-4863-B88E-4276BF298676}" type="pres">
      <dgm:prSet presAssocID="{E47946DF-6DDD-46D8-AE0F-3F458E1E1A45}" presName="spaceBetweenRectangles" presStyleCnt="0"/>
      <dgm:spPr/>
    </dgm:pt>
    <dgm:pt modelId="{0C41AFCD-DF53-4913-8190-4F8FE07F65FE}" type="pres">
      <dgm:prSet presAssocID="{DCBC4CB4-36CD-4981-8934-3A6B545C5CF3}" presName="parentLin" presStyleCnt="0"/>
      <dgm:spPr/>
    </dgm:pt>
    <dgm:pt modelId="{75EE2092-1C0E-4DF9-9A98-F353E12270A0}" type="pres">
      <dgm:prSet presAssocID="{DCBC4CB4-36CD-4981-8934-3A6B545C5CF3}" presName="parentLeftMargin" presStyleLbl="node1" presStyleIdx="1" presStyleCnt="5"/>
      <dgm:spPr/>
    </dgm:pt>
    <dgm:pt modelId="{B4E9BCBF-5A90-4D64-B2B0-D5622EED5A6A}" type="pres">
      <dgm:prSet presAssocID="{DCBC4CB4-36CD-4981-8934-3A6B545C5CF3}" presName="parentText" presStyleLbl="node1" presStyleIdx="2" presStyleCnt="5">
        <dgm:presLayoutVars>
          <dgm:chMax val="0"/>
          <dgm:bulletEnabled val="1"/>
        </dgm:presLayoutVars>
      </dgm:prSet>
      <dgm:spPr/>
    </dgm:pt>
    <dgm:pt modelId="{1AE7CB62-D750-440D-AF81-B26E640AE7DC}" type="pres">
      <dgm:prSet presAssocID="{DCBC4CB4-36CD-4981-8934-3A6B545C5CF3}" presName="negativeSpace" presStyleCnt="0"/>
      <dgm:spPr/>
    </dgm:pt>
    <dgm:pt modelId="{C0CB6080-D97A-44C1-8DC1-8830B1404EFD}" type="pres">
      <dgm:prSet presAssocID="{DCBC4CB4-36CD-4981-8934-3A6B545C5CF3}" presName="childText" presStyleLbl="conFgAcc1" presStyleIdx="2" presStyleCnt="5">
        <dgm:presLayoutVars>
          <dgm:bulletEnabled val="1"/>
        </dgm:presLayoutVars>
      </dgm:prSet>
      <dgm:spPr/>
    </dgm:pt>
    <dgm:pt modelId="{E946A56F-EF2E-402C-BF06-5482844F66CA}" type="pres">
      <dgm:prSet presAssocID="{CDDD7B6B-E989-4386-B724-2BEBC8A80264}" presName="spaceBetweenRectangles" presStyleCnt="0"/>
      <dgm:spPr/>
    </dgm:pt>
    <dgm:pt modelId="{CAD2ECAB-303B-49CA-9172-4591DFB2E44A}" type="pres">
      <dgm:prSet presAssocID="{71127AAE-6A01-4C32-98C0-4951B8B495F2}" presName="parentLin" presStyleCnt="0"/>
      <dgm:spPr/>
    </dgm:pt>
    <dgm:pt modelId="{B31267D5-02B6-428B-894A-53A15A737D5C}" type="pres">
      <dgm:prSet presAssocID="{71127AAE-6A01-4C32-98C0-4951B8B495F2}" presName="parentLeftMargin" presStyleLbl="node1" presStyleIdx="2" presStyleCnt="5"/>
      <dgm:spPr/>
    </dgm:pt>
    <dgm:pt modelId="{ECB854C9-66B5-4AE9-AF7B-265BD05EFC7B}" type="pres">
      <dgm:prSet presAssocID="{71127AAE-6A01-4C32-98C0-4951B8B495F2}" presName="parentText" presStyleLbl="node1" presStyleIdx="3" presStyleCnt="5">
        <dgm:presLayoutVars>
          <dgm:chMax val="0"/>
          <dgm:bulletEnabled val="1"/>
        </dgm:presLayoutVars>
      </dgm:prSet>
      <dgm:spPr/>
    </dgm:pt>
    <dgm:pt modelId="{75AC0905-A310-4A03-8E9C-8851EB14B47B}" type="pres">
      <dgm:prSet presAssocID="{71127AAE-6A01-4C32-98C0-4951B8B495F2}" presName="negativeSpace" presStyleCnt="0"/>
      <dgm:spPr/>
    </dgm:pt>
    <dgm:pt modelId="{6D3A5F42-E88F-4495-95F1-CC8703403F34}" type="pres">
      <dgm:prSet presAssocID="{71127AAE-6A01-4C32-98C0-4951B8B495F2}" presName="childText" presStyleLbl="conFgAcc1" presStyleIdx="3" presStyleCnt="5">
        <dgm:presLayoutVars>
          <dgm:bulletEnabled val="1"/>
        </dgm:presLayoutVars>
      </dgm:prSet>
      <dgm:spPr/>
    </dgm:pt>
    <dgm:pt modelId="{7B130B13-30CF-4299-852E-C2ADF818770D}" type="pres">
      <dgm:prSet presAssocID="{0E10B433-6382-48D7-9D16-918B552DB428}" presName="spaceBetweenRectangles" presStyleCnt="0"/>
      <dgm:spPr/>
    </dgm:pt>
    <dgm:pt modelId="{E6DA4F48-E6AE-4C7C-A4E8-DD52B9807119}" type="pres">
      <dgm:prSet presAssocID="{EC613528-771D-4D4C-B759-1DBCA21F0BB2}" presName="parentLin" presStyleCnt="0"/>
      <dgm:spPr/>
    </dgm:pt>
    <dgm:pt modelId="{1497F2FE-3302-45BB-9A9C-6D4FC6451DC1}" type="pres">
      <dgm:prSet presAssocID="{EC613528-771D-4D4C-B759-1DBCA21F0BB2}" presName="parentLeftMargin" presStyleLbl="node1" presStyleIdx="3" presStyleCnt="5"/>
      <dgm:spPr/>
    </dgm:pt>
    <dgm:pt modelId="{941FA911-C8B2-445D-A94C-92455F6C1899}" type="pres">
      <dgm:prSet presAssocID="{EC613528-771D-4D4C-B759-1DBCA21F0BB2}" presName="parentText" presStyleLbl="node1" presStyleIdx="4" presStyleCnt="5" custLinFactNeighborX="6697" custLinFactNeighborY="3025">
        <dgm:presLayoutVars>
          <dgm:chMax val="0"/>
          <dgm:bulletEnabled val="1"/>
        </dgm:presLayoutVars>
      </dgm:prSet>
      <dgm:spPr/>
    </dgm:pt>
    <dgm:pt modelId="{10D18EE6-A4C9-41C8-A6AB-DD7929D7F1EF}" type="pres">
      <dgm:prSet presAssocID="{EC613528-771D-4D4C-B759-1DBCA21F0BB2}" presName="negativeSpace" presStyleCnt="0"/>
      <dgm:spPr/>
    </dgm:pt>
    <dgm:pt modelId="{779BAE97-021D-4BD8-A6CC-3E0C4744B8AE}" type="pres">
      <dgm:prSet presAssocID="{EC613528-771D-4D4C-B759-1DBCA21F0BB2}" presName="childText" presStyleLbl="conFgAcc1" presStyleIdx="4" presStyleCnt="5">
        <dgm:presLayoutVars>
          <dgm:bulletEnabled val="1"/>
        </dgm:presLayoutVars>
      </dgm:prSet>
      <dgm:spPr/>
    </dgm:pt>
  </dgm:ptLst>
  <dgm:cxnLst>
    <dgm:cxn modelId="{E1674200-5244-460B-BF96-ADD470BECD90}" srcId="{3EB73291-FC96-42A3-9C17-0D7009F7A405}" destId="{DCBC4CB4-36CD-4981-8934-3A6B545C5CF3}" srcOrd="2" destOrd="0" parTransId="{3BF7261E-6B6C-4299-AA8C-7952A73282EA}" sibTransId="{CDDD7B6B-E989-4386-B724-2BEBC8A80264}"/>
    <dgm:cxn modelId="{BCCB3C1E-15A5-44DC-8451-221DFEE0F16E}" type="presOf" srcId="{DCBC4CB4-36CD-4981-8934-3A6B545C5CF3}" destId="{B4E9BCBF-5A90-4D64-B2B0-D5622EED5A6A}" srcOrd="1" destOrd="0" presId="urn:microsoft.com/office/officeart/2005/8/layout/list1"/>
    <dgm:cxn modelId="{98D69323-15D9-44A6-BAFC-7FB3C4E6995C}" type="presOf" srcId="{EC613528-771D-4D4C-B759-1DBCA21F0BB2}" destId="{941FA911-C8B2-445D-A94C-92455F6C1899}" srcOrd="1" destOrd="0" presId="urn:microsoft.com/office/officeart/2005/8/layout/list1"/>
    <dgm:cxn modelId="{31D48724-0332-45EB-A3C5-CDD5345C4FBE}" type="presOf" srcId="{12ADFFE8-062E-43FB-A12F-0EA683CB7B18}" destId="{779BAE97-021D-4BD8-A6CC-3E0C4744B8AE}" srcOrd="0" destOrd="0" presId="urn:microsoft.com/office/officeart/2005/8/layout/list1"/>
    <dgm:cxn modelId="{914FC225-819A-4708-85D7-0B1C0E950412}" srcId="{55528A81-7EC1-4AAF-B5C1-E8F1CBD347C2}" destId="{C00D860C-40CB-491D-9B2D-13E5C40EB8D6}" srcOrd="0" destOrd="0" parTransId="{0E7ACCA1-1BFC-4E70-A489-460C1EC5110F}" sibTransId="{7CF26ED5-6F8D-40EA-9C81-10718B4B48A9}"/>
    <dgm:cxn modelId="{B785923F-82D2-4D2A-81AB-5515730C50CC}" type="presOf" srcId="{317B3E2D-389F-4943-B75F-78269CBFD06C}" destId="{E13C4936-F945-408D-AA1D-72C196009BD6}" srcOrd="0" destOrd="0" presId="urn:microsoft.com/office/officeart/2005/8/layout/list1"/>
    <dgm:cxn modelId="{0809715B-1238-4561-9159-46355ECE76D0}" type="presOf" srcId="{9DC1D437-ACC4-468F-883F-6A63D46A9C07}" destId="{6D3A5F42-E88F-4495-95F1-CC8703403F34}" srcOrd="0" destOrd="0" presId="urn:microsoft.com/office/officeart/2005/8/layout/list1"/>
    <dgm:cxn modelId="{40776364-981A-4EF5-B001-D8804D39AA02}" type="presOf" srcId="{55528A81-7EC1-4AAF-B5C1-E8F1CBD347C2}" destId="{B4F06AAB-F64C-494B-A0B2-BC67F3443135}" srcOrd="0" destOrd="0" presId="urn:microsoft.com/office/officeart/2005/8/layout/list1"/>
    <dgm:cxn modelId="{C0623148-2A29-4F73-8F5A-7BA6FD84E7CE}" type="presOf" srcId="{5D04901E-3BB2-480D-BAD9-2CDC9AB29297}" destId="{394516EE-2AB3-4272-837C-03216FC79362}" srcOrd="0" destOrd="0" presId="urn:microsoft.com/office/officeart/2005/8/layout/list1"/>
    <dgm:cxn modelId="{DA59554E-7DFB-4D05-B20A-11D35A404179}" type="presOf" srcId="{317B3E2D-389F-4943-B75F-78269CBFD06C}" destId="{495A26F9-9CC9-45CD-9100-85B48845E691}" srcOrd="1" destOrd="0" presId="urn:microsoft.com/office/officeart/2005/8/layout/list1"/>
    <dgm:cxn modelId="{8C029376-DF5E-448D-A9CF-0A522E115248}" srcId="{3EB73291-FC96-42A3-9C17-0D7009F7A405}" destId="{EC613528-771D-4D4C-B759-1DBCA21F0BB2}" srcOrd="4" destOrd="0" parTransId="{295B5F42-4FCF-4A91-B904-F77FECB02F9B}" sibTransId="{66CFEA75-B6FA-4CC5-983C-F2FED8EFCC4B}"/>
    <dgm:cxn modelId="{AA4C2987-C1ED-48C3-9808-4F4537687950}" srcId="{3EB73291-FC96-42A3-9C17-0D7009F7A405}" destId="{71127AAE-6A01-4C32-98C0-4951B8B495F2}" srcOrd="3" destOrd="0" parTransId="{69B797A6-E0FD-4C4C-9C73-7C7E326667E6}" sibTransId="{0E10B433-6382-48D7-9D16-918B552DB428}"/>
    <dgm:cxn modelId="{EC54EA87-1E19-406C-B8BF-62C41A29AD77}" type="presOf" srcId="{3EB73291-FC96-42A3-9C17-0D7009F7A405}" destId="{3516F39F-7373-4BC8-B46A-43289E180665}" srcOrd="0" destOrd="0" presId="urn:microsoft.com/office/officeart/2005/8/layout/list1"/>
    <dgm:cxn modelId="{A1578088-E700-4D7D-83BF-8C2240E91D14}" type="presOf" srcId="{71127AAE-6A01-4C32-98C0-4951B8B495F2}" destId="{ECB854C9-66B5-4AE9-AF7B-265BD05EFC7B}" srcOrd="1" destOrd="0" presId="urn:microsoft.com/office/officeart/2005/8/layout/list1"/>
    <dgm:cxn modelId="{BBB61D92-357E-4079-98CF-A3B2D31FB578}" type="presOf" srcId="{55528A81-7EC1-4AAF-B5C1-E8F1CBD347C2}" destId="{81FAEEBE-2052-4510-A84A-0E47F508A1CC}" srcOrd="1" destOrd="0" presId="urn:microsoft.com/office/officeart/2005/8/layout/list1"/>
    <dgm:cxn modelId="{AC1EF696-BA94-4817-B5A2-D5A4E3A18621}" srcId="{317B3E2D-389F-4943-B75F-78269CBFD06C}" destId="{5D04901E-3BB2-480D-BAD9-2CDC9AB29297}" srcOrd="0" destOrd="0" parTransId="{F113DD82-B5C8-4B5E-9CFC-FF61DA04A672}" sibTransId="{F3D66707-0C90-41A2-96BA-BE6DF0CF352D}"/>
    <dgm:cxn modelId="{3266A099-44E5-4421-80F9-773001F0CB01}" srcId="{EC613528-771D-4D4C-B759-1DBCA21F0BB2}" destId="{12ADFFE8-062E-43FB-A12F-0EA683CB7B18}" srcOrd="0" destOrd="0" parTransId="{B0CB2CFB-D15E-4F63-8116-9ADD394AFEC4}" sibTransId="{BBF4D4BB-CEDE-48A9-8601-D2115F67235F}"/>
    <dgm:cxn modelId="{EB94DAB5-37DE-494C-8432-2B9D5ADB1BCB}" type="presOf" srcId="{DCBC4CB4-36CD-4981-8934-3A6B545C5CF3}" destId="{75EE2092-1C0E-4DF9-9A98-F353E12270A0}" srcOrd="0" destOrd="0" presId="urn:microsoft.com/office/officeart/2005/8/layout/list1"/>
    <dgm:cxn modelId="{D91B55B8-38CA-4837-B78B-7F7F8208A62F}" srcId="{71127AAE-6A01-4C32-98C0-4951B8B495F2}" destId="{9DC1D437-ACC4-468F-883F-6A63D46A9C07}" srcOrd="0" destOrd="0" parTransId="{F2C8F26C-C339-4C9F-9FCB-F65CB85B6967}" sibTransId="{FF7F10DF-D3A9-4901-BA3B-655CD852A06E}"/>
    <dgm:cxn modelId="{6971DDCA-77B7-4276-A60C-F3291D366943}" srcId="{3EB73291-FC96-42A3-9C17-0D7009F7A405}" destId="{317B3E2D-389F-4943-B75F-78269CBFD06C}" srcOrd="0" destOrd="0" parTransId="{32E8A9BC-5BC7-40DB-BD8D-CDB1E5BA9893}" sibTransId="{C715167A-0A40-495A-AFF0-DBA37C2BD859}"/>
    <dgm:cxn modelId="{00F0B5CC-7604-47F5-A023-3667F223409A}" type="presOf" srcId="{EC613528-771D-4D4C-B759-1DBCA21F0BB2}" destId="{1497F2FE-3302-45BB-9A9C-6D4FC6451DC1}" srcOrd="0" destOrd="0" presId="urn:microsoft.com/office/officeart/2005/8/layout/list1"/>
    <dgm:cxn modelId="{254033D4-E47B-42EB-9336-A7851176AB0C}" type="presOf" srcId="{FFFB438A-1027-40FB-B743-4186CA2C5674}" destId="{C0CB6080-D97A-44C1-8DC1-8830B1404EFD}" srcOrd="0" destOrd="0" presId="urn:microsoft.com/office/officeart/2005/8/layout/list1"/>
    <dgm:cxn modelId="{74196BD6-3B18-4826-B7EF-734E49077997}" type="presOf" srcId="{C00D860C-40CB-491D-9B2D-13E5C40EB8D6}" destId="{BC49B057-C87F-41D1-8816-77DA66A0C389}" srcOrd="0" destOrd="0" presId="urn:microsoft.com/office/officeart/2005/8/layout/list1"/>
    <dgm:cxn modelId="{CE4198DC-76EF-4FDD-B369-224505B30821}" srcId="{DCBC4CB4-36CD-4981-8934-3A6B545C5CF3}" destId="{FFFB438A-1027-40FB-B743-4186CA2C5674}" srcOrd="0" destOrd="0" parTransId="{0228B166-D9CA-48F5-8247-F66EBB87ECD5}" sibTransId="{EA1DD174-46C4-4164-BBAD-6037FF20C119}"/>
    <dgm:cxn modelId="{01E7EADE-688C-4EDD-B9EF-E0C37C035AF7}" type="presOf" srcId="{71127AAE-6A01-4C32-98C0-4951B8B495F2}" destId="{B31267D5-02B6-428B-894A-53A15A737D5C}" srcOrd="0" destOrd="0" presId="urn:microsoft.com/office/officeart/2005/8/layout/list1"/>
    <dgm:cxn modelId="{039E28E8-3B69-4952-9105-2D8F7190F09E}" srcId="{3EB73291-FC96-42A3-9C17-0D7009F7A405}" destId="{55528A81-7EC1-4AAF-B5C1-E8F1CBD347C2}" srcOrd="1" destOrd="0" parTransId="{7102FC89-B77A-4FC3-B2FE-25826413D38F}" sibTransId="{E47946DF-6DDD-46D8-AE0F-3F458E1E1A45}"/>
    <dgm:cxn modelId="{3A13568A-198A-4B5D-99BE-437D8CCDDF2A}" type="presParOf" srcId="{3516F39F-7373-4BC8-B46A-43289E180665}" destId="{DF65FF3A-7423-4DA0-A643-6FE114301F88}" srcOrd="0" destOrd="0" presId="urn:microsoft.com/office/officeart/2005/8/layout/list1"/>
    <dgm:cxn modelId="{EE7B0C25-480A-49C9-83BC-3B3B55378BBC}" type="presParOf" srcId="{DF65FF3A-7423-4DA0-A643-6FE114301F88}" destId="{E13C4936-F945-408D-AA1D-72C196009BD6}" srcOrd="0" destOrd="0" presId="urn:microsoft.com/office/officeart/2005/8/layout/list1"/>
    <dgm:cxn modelId="{2F71869C-3187-413C-B285-61B9B41EC8C0}" type="presParOf" srcId="{DF65FF3A-7423-4DA0-A643-6FE114301F88}" destId="{495A26F9-9CC9-45CD-9100-85B48845E691}" srcOrd="1" destOrd="0" presId="urn:microsoft.com/office/officeart/2005/8/layout/list1"/>
    <dgm:cxn modelId="{0AA9B3F3-DF3E-4A68-9A95-81E122C7AD3D}" type="presParOf" srcId="{3516F39F-7373-4BC8-B46A-43289E180665}" destId="{5D5359D1-02BD-44A8-9D1B-48D71A6832BE}" srcOrd="1" destOrd="0" presId="urn:microsoft.com/office/officeart/2005/8/layout/list1"/>
    <dgm:cxn modelId="{B93420EC-3BC3-428C-90CF-41C00CD3ACFD}" type="presParOf" srcId="{3516F39F-7373-4BC8-B46A-43289E180665}" destId="{394516EE-2AB3-4272-837C-03216FC79362}" srcOrd="2" destOrd="0" presId="urn:microsoft.com/office/officeart/2005/8/layout/list1"/>
    <dgm:cxn modelId="{647836C0-FB8F-4FA1-B88F-3E79B2A09EB0}" type="presParOf" srcId="{3516F39F-7373-4BC8-B46A-43289E180665}" destId="{E47EE412-85BD-40E5-AFE5-A9A36F97D846}" srcOrd="3" destOrd="0" presId="urn:microsoft.com/office/officeart/2005/8/layout/list1"/>
    <dgm:cxn modelId="{52A0CF09-216E-4322-B2CE-2A994254E698}" type="presParOf" srcId="{3516F39F-7373-4BC8-B46A-43289E180665}" destId="{169F3036-8C0A-4063-819D-D95B8FA01E2C}" srcOrd="4" destOrd="0" presId="urn:microsoft.com/office/officeart/2005/8/layout/list1"/>
    <dgm:cxn modelId="{F79B8750-F99F-4F86-AD0B-01ED842DB503}" type="presParOf" srcId="{169F3036-8C0A-4063-819D-D95B8FA01E2C}" destId="{B4F06AAB-F64C-494B-A0B2-BC67F3443135}" srcOrd="0" destOrd="0" presId="urn:microsoft.com/office/officeart/2005/8/layout/list1"/>
    <dgm:cxn modelId="{8DD90B17-CD2F-4827-B589-9BBD9290482B}" type="presParOf" srcId="{169F3036-8C0A-4063-819D-D95B8FA01E2C}" destId="{81FAEEBE-2052-4510-A84A-0E47F508A1CC}" srcOrd="1" destOrd="0" presId="urn:microsoft.com/office/officeart/2005/8/layout/list1"/>
    <dgm:cxn modelId="{C1B59A97-4F7B-4555-B638-45AABEF31EC7}" type="presParOf" srcId="{3516F39F-7373-4BC8-B46A-43289E180665}" destId="{D6E999F1-CD0D-4E32-A407-156EFB5420FE}" srcOrd="5" destOrd="0" presId="urn:microsoft.com/office/officeart/2005/8/layout/list1"/>
    <dgm:cxn modelId="{B8A7C75C-BCDB-4362-869F-256DF9743DF8}" type="presParOf" srcId="{3516F39F-7373-4BC8-B46A-43289E180665}" destId="{BC49B057-C87F-41D1-8816-77DA66A0C389}" srcOrd="6" destOrd="0" presId="urn:microsoft.com/office/officeart/2005/8/layout/list1"/>
    <dgm:cxn modelId="{9D2DD663-2F05-4766-9D30-40633F53BC58}" type="presParOf" srcId="{3516F39F-7373-4BC8-B46A-43289E180665}" destId="{2B02754F-F2FD-4863-B88E-4276BF298676}" srcOrd="7" destOrd="0" presId="urn:microsoft.com/office/officeart/2005/8/layout/list1"/>
    <dgm:cxn modelId="{DA0FAF9C-19BA-436A-8685-7EBDB0FD21EB}" type="presParOf" srcId="{3516F39F-7373-4BC8-B46A-43289E180665}" destId="{0C41AFCD-DF53-4913-8190-4F8FE07F65FE}" srcOrd="8" destOrd="0" presId="urn:microsoft.com/office/officeart/2005/8/layout/list1"/>
    <dgm:cxn modelId="{8446BC11-7E18-4E79-A870-3DB7ABE800EC}" type="presParOf" srcId="{0C41AFCD-DF53-4913-8190-4F8FE07F65FE}" destId="{75EE2092-1C0E-4DF9-9A98-F353E12270A0}" srcOrd="0" destOrd="0" presId="urn:microsoft.com/office/officeart/2005/8/layout/list1"/>
    <dgm:cxn modelId="{52B3E04C-5C6F-4F09-8E0A-DB002DD9654F}" type="presParOf" srcId="{0C41AFCD-DF53-4913-8190-4F8FE07F65FE}" destId="{B4E9BCBF-5A90-4D64-B2B0-D5622EED5A6A}" srcOrd="1" destOrd="0" presId="urn:microsoft.com/office/officeart/2005/8/layout/list1"/>
    <dgm:cxn modelId="{119128BD-0C95-4A6C-927E-7B573983E298}" type="presParOf" srcId="{3516F39F-7373-4BC8-B46A-43289E180665}" destId="{1AE7CB62-D750-440D-AF81-B26E640AE7DC}" srcOrd="9" destOrd="0" presId="urn:microsoft.com/office/officeart/2005/8/layout/list1"/>
    <dgm:cxn modelId="{DF5958A2-E6E4-4608-9033-4B86BD751770}" type="presParOf" srcId="{3516F39F-7373-4BC8-B46A-43289E180665}" destId="{C0CB6080-D97A-44C1-8DC1-8830B1404EFD}" srcOrd="10" destOrd="0" presId="urn:microsoft.com/office/officeart/2005/8/layout/list1"/>
    <dgm:cxn modelId="{1A4B4FB5-62E2-4FC3-ADDB-F06219996F3B}" type="presParOf" srcId="{3516F39F-7373-4BC8-B46A-43289E180665}" destId="{E946A56F-EF2E-402C-BF06-5482844F66CA}" srcOrd="11" destOrd="0" presId="urn:microsoft.com/office/officeart/2005/8/layout/list1"/>
    <dgm:cxn modelId="{3959AEAB-FDCE-414B-A1F9-984DB5CF2825}" type="presParOf" srcId="{3516F39F-7373-4BC8-B46A-43289E180665}" destId="{CAD2ECAB-303B-49CA-9172-4591DFB2E44A}" srcOrd="12" destOrd="0" presId="urn:microsoft.com/office/officeart/2005/8/layout/list1"/>
    <dgm:cxn modelId="{C5CD145E-8DF2-486F-8AF0-48EF398AD64E}" type="presParOf" srcId="{CAD2ECAB-303B-49CA-9172-4591DFB2E44A}" destId="{B31267D5-02B6-428B-894A-53A15A737D5C}" srcOrd="0" destOrd="0" presId="urn:microsoft.com/office/officeart/2005/8/layout/list1"/>
    <dgm:cxn modelId="{C06BF153-C27D-455F-A074-14DF2F137DE3}" type="presParOf" srcId="{CAD2ECAB-303B-49CA-9172-4591DFB2E44A}" destId="{ECB854C9-66B5-4AE9-AF7B-265BD05EFC7B}" srcOrd="1" destOrd="0" presId="urn:microsoft.com/office/officeart/2005/8/layout/list1"/>
    <dgm:cxn modelId="{E9C1262A-F345-460E-B543-648A8474EC03}" type="presParOf" srcId="{3516F39F-7373-4BC8-B46A-43289E180665}" destId="{75AC0905-A310-4A03-8E9C-8851EB14B47B}" srcOrd="13" destOrd="0" presId="urn:microsoft.com/office/officeart/2005/8/layout/list1"/>
    <dgm:cxn modelId="{93FC382D-70EC-49CF-9972-09E32D6BDA77}" type="presParOf" srcId="{3516F39F-7373-4BC8-B46A-43289E180665}" destId="{6D3A5F42-E88F-4495-95F1-CC8703403F34}" srcOrd="14" destOrd="0" presId="urn:microsoft.com/office/officeart/2005/8/layout/list1"/>
    <dgm:cxn modelId="{FA813DDE-BB77-46B0-A84A-F0A6BB086F1B}" type="presParOf" srcId="{3516F39F-7373-4BC8-B46A-43289E180665}" destId="{7B130B13-30CF-4299-852E-C2ADF818770D}" srcOrd="15" destOrd="0" presId="urn:microsoft.com/office/officeart/2005/8/layout/list1"/>
    <dgm:cxn modelId="{7A7E462A-95EE-434D-A94E-AD9A656B4322}" type="presParOf" srcId="{3516F39F-7373-4BC8-B46A-43289E180665}" destId="{E6DA4F48-E6AE-4C7C-A4E8-DD52B9807119}" srcOrd="16" destOrd="0" presId="urn:microsoft.com/office/officeart/2005/8/layout/list1"/>
    <dgm:cxn modelId="{12DF9854-8E58-4FCD-AD6A-C269374E0B66}" type="presParOf" srcId="{E6DA4F48-E6AE-4C7C-A4E8-DD52B9807119}" destId="{1497F2FE-3302-45BB-9A9C-6D4FC6451DC1}" srcOrd="0" destOrd="0" presId="urn:microsoft.com/office/officeart/2005/8/layout/list1"/>
    <dgm:cxn modelId="{D5CE638A-15EE-4CD0-9015-1EA60B5C55DE}" type="presParOf" srcId="{E6DA4F48-E6AE-4C7C-A4E8-DD52B9807119}" destId="{941FA911-C8B2-445D-A94C-92455F6C1899}" srcOrd="1" destOrd="0" presId="urn:microsoft.com/office/officeart/2005/8/layout/list1"/>
    <dgm:cxn modelId="{E98BFE47-F82D-468C-A256-554165FFF03E}" type="presParOf" srcId="{3516F39F-7373-4BC8-B46A-43289E180665}" destId="{10D18EE6-A4C9-41C8-A6AB-DD7929D7F1EF}" srcOrd="17" destOrd="0" presId="urn:microsoft.com/office/officeart/2005/8/layout/list1"/>
    <dgm:cxn modelId="{4B6107DF-1B1A-4D17-B80E-340DE9D27962}" type="presParOf" srcId="{3516F39F-7373-4BC8-B46A-43289E180665}" destId="{779BAE97-021D-4BD8-A6CC-3E0C4744B8AE}" srcOrd="18"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516EE-2AB3-4272-837C-03216FC79362}">
      <dsp:nvSpPr>
        <dsp:cNvPr id="0" name=""/>
        <dsp:cNvSpPr/>
      </dsp:nvSpPr>
      <dsp:spPr>
        <a:xfrm>
          <a:off x="0" y="343432"/>
          <a:ext cx="6850565" cy="793012"/>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1680" tIns="395732" rIns="53168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solidFill>
                <a:schemeClr val="bg1"/>
              </a:solidFill>
              <a:latin typeface="Lucida Fax" panose="02060602050505020204" pitchFamily="18" charset="0"/>
            </a:rPr>
            <a:t>Initial </a:t>
          </a:r>
          <a:r>
            <a:rPr lang="en-US" sz="1900" b="0" i="0" kern="1200" dirty="0">
              <a:solidFill>
                <a:schemeClr val="bg1"/>
              </a:solidFill>
              <a:latin typeface="Lucida Fax" panose="02060602050505020204" pitchFamily="18" charset="0"/>
            </a:rPr>
            <a:t>system infiltration</a:t>
          </a:r>
          <a:endParaRPr lang="en-US" sz="1900" kern="1200" dirty="0">
            <a:solidFill>
              <a:schemeClr val="bg1"/>
            </a:solidFill>
            <a:latin typeface="Lucida Fax" panose="02060602050505020204" pitchFamily="18" charset="0"/>
          </a:endParaRPr>
        </a:p>
      </dsp:txBody>
      <dsp:txXfrm>
        <a:off x="0" y="343432"/>
        <a:ext cx="6850565" cy="793012"/>
      </dsp:txXfrm>
    </dsp:sp>
    <dsp:sp modelId="{495A26F9-9CC9-45CD-9100-85B48845E691}">
      <dsp:nvSpPr>
        <dsp:cNvPr id="0" name=""/>
        <dsp:cNvSpPr/>
      </dsp:nvSpPr>
      <dsp:spPr>
        <a:xfrm>
          <a:off x="342528" y="62992"/>
          <a:ext cx="4795395" cy="56088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1255" tIns="0" rIns="181255"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Lucida Fax" panose="02060602050505020204" pitchFamily="18" charset="0"/>
            </a:rPr>
            <a:t>January 2025</a:t>
          </a:r>
        </a:p>
      </dsp:txBody>
      <dsp:txXfrm>
        <a:off x="369908" y="90372"/>
        <a:ext cx="4740635" cy="506120"/>
      </dsp:txXfrm>
    </dsp:sp>
    <dsp:sp modelId="{BC49B057-C87F-41D1-8816-77DA66A0C389}">
      <dsp:nvSpPr>
        <dsp:cNvPr id="0" name=""/>
        <dsp:cNvSpPr/>
      </dsp:nvSpPr>
      <dsp:spPr>
        <a:xfrm>
          <a:off x="0" y="1519484"/>
          <a:ext cx="6850565" cy="1047375"/>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1680" tIns="395732" rIns="531680" bIns="13512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solidFill>
                <a:schemeClr val="bg1"/>
              </a:solidFill>
              <a:latin typeface="Lucida Fax" panose="02060602050505020204" pitchFamily="18" charset="0"/>
            </a:rPr>
            <a:t>Attackers maintained persistent access for approximately two months</a:t>
          </a:r>
          <a:endParaRPr lang="en-US" sz="1900" kern="1200" dirty="0">
            <a:solidFill>
              <a:schemeClr val="bg1"/>
            </a:solidFill>
            <a:latin typeface="Lucida Fax" panose="02060602050505020204" pitchFamily="18" charset="0"/>
          </a:endParaRPr>
        </a:p>
      </dsp:txBody>
      <dsp:txXfrm>
        <a:off x="0" y="1519484"/>
        <a:ext cx="6850565" cy="1047375"/>
      </dsp:txXfrm>
    </dsp:sp>
    <dsp:sp modelId="{81FAEEBE-2052-4510-A84A-0E47F508A1CC}">
      <dsp:nvSpPr>
        <dsp:cNvPr id="0" name=""/>
        <dsp:cNvSpPr/>
      </dsp:nvSpPr>
      <dsp:spPr>
        <a:xfrm>
          <a:off x="342528" y="1239044"/>
          <a:ext cx="4795395" cy="56088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1255" tIns="0" rIns="181255" bIns="0" numCol="1" spcCol="1270" anchor="ctr" anchorCtr="0">
          <a:noAutofit/>
        </a:bodyPr>
        <a:lstStyle/>
        <a:p>
          <a:pPr marL="0" lvl="0" indent="0" algn="l" defTabSz="1244600">
            <a:lnSpc>
              <a:spcPct val="90000"/>
            </a:lnSpc>
            <a:spcBef>
              <a:spcPct val="0"/>
            </a:spcBef>
            <a:spcAft>
              <a:spcPct val="35000"/>
            </a:spcAft>
            <a:buNone/>
          </a:pPr>
          <a:r>
            <a:rPr lang="en-US" sz="2800" b="0" i="0" kern="1200" dirty="0">
              <a:latin typeface="Lucida Fax" panose="02060602050505020204" pitchFamily="18" charset="0"/>
            </a:rPr>
            <a:t>January-February 2025</a:t>
          </a:r>
          <a:endParaRPr lang="en-US" sz="2800" kern="1200" dirty="0">
            <a:latin typeface="Lucida Fax" panose="02060602050505020204" pitchFamily="18" charset="0"/>
          </a:endParaRPr>
        </a:p>
      </dsp:txBody>
      <dsp:txXfrm>
        <a:off x="369908" y="1266424"/>
        <a:ext cx="4740635" cy="506120"/>
      </dsp:txXfrm>
    </dsp:sp>
    <dsp:sp modelId="{C0CB6080-D97A-44C1-8DC1-8830B1404EFD}">
      <dsp:nvSpPr>
        <dsp:cNvPr id="0" name=""/>
        <dsp:cNvSpPr/>
      </dsp:nvSpPr>
      <dsp:spPr>
        <a:xfrm>
          <a:off x="0" y="2949899"/>
          <a:ext cx="6850565" cy="793012"/>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1680" tIns="395732" rIns="531680" bIns="13512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solidFill>
                <a:schemeClr val="bg1"/>
              </a:solidFill>
              <a:latin typeface="Lucida Fax" panose="02060602050505020204" pitchFamily="18" charset="0"/>
            </a:rPr>
            <a:t>Initial detection of suspicious activity</a:t>
          </a:r>
          <a:endParaRPr lang="en-US" sz="1900" kern="1200" dirty="0">
            <a:solidFill>
              <a:schemeClr val="bg1"/>
            </a:solidFill>
            <a:latin typeface="Lucida Fax" panose="02060602050505020204" pitchFamily="18" charset="0"/>
          </a:endParaRPr>
        </a:p>
      </dsp:txBody>
      <dsp:txXfrm>
        <a:off x="0" y="2949899"/>
        <a:ext cx="6850565" cy="793012"/>
      </dsp:txXfrm>
    </dsp:sp>
    <dsp:sp modelId="{B4E9BCBF-5A90-4D64-B2B0-D5622EED5A6A}">
      <dsp:nvSpPr>
        <dsp:cNvPr id="0" name=""/>
        <dsp:cNvSpPr/>
      </dsp:nvSpPr>
      <dsp:spPr>
        <a:xfrm>
          <a:off x="342528" y="2669459"/>
          <a:ext cx="4795395" cy="56088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1255" tIns="0" rIns="181255" bIns="0" numCol="1" spcCol="1270" anchor="ctr" anchorCtr="0">
          <a:noAutofit/>
        </a:bodyPr>
        <a:lstStyle/>
        <a:p>
          <a:pPr marL="0" lvl="0" indent="0" algn="l" defTabSz="1244600">
            <a:lnSpc>
              <a:spcPct val="90000"/>
            </a:lnSpc>
            <a:spcBef>
              <a:spcPct val="0"/>
            </a:spcBef>
            <a:spcAft>
              <a:spcPct val="35000"/>
            </a:spcAft>
            <a:buNone/>
          </a:pPr>
          <a:r>
            <a:rPr lang="en-US" sz="2800" b="0" i="0" kern="1200" dirty="0">
              <a:latin typeface="Lucida Fax" panose="02060602050505020204" pitchFamily="18" charset="0"/>
            </a:rPr>
            <a:t>Late February 2025</a:t>
          </a:r>
          <a:endParaRPr lang="en-US" sz="2800" kern="1200" dirty="0">
            <a:latin typeface="Lucida Fax" panose="02060602050505020204" pitchFamily="18" charset="0"/>
          </a:endParaRPr>
        </a:p>
      </dsp:txBody>
      <dsp:txXfrm>
        <a:off x="369908" y="2696839"/>
        <a:ext cx="4740635" cy="506120"/>
      </dsp:txXfrm>
    </dsp:sp>
    <dsp:sp modelId="{6D3A5F42-E88F-4495-95F1-CC8703403F34}">
      <dsp:nvSpPr>
        <dsp:cNvPr id="0" name=""/>
        <dsp:cNvSpPr/>
      </dsp:nvSpPr>
      <dsp:spPr>
        <a:xfrm>
          <a:off x="0" y="4125952"/>
          <a:ext cx="6850565" cy="1047375"/>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1680" tIns="395732" rIns="531680" bIns="13512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solidFill>
                <a:schemeClr val="bg1"/>
              </a:solidFill>
              <a:latin typeface="Lucida Fax" panose="02060602050505020204" pitchFamily="18" charset="0"/>
            </a:rPr>
            <a:t>Oracle initiated an internal investigation after receiving a ransom demand</a:t>
          </a:r>
          <a:endParaRPr lang="en-US" sz="1900" kern="1200" dirty="0">
            <a:solidFill>
              <a:schemeClr val="bg1"/>
            </a:solidFill>
            <a:latin typeface="Lucida Fax" panose="02060602050505020204" pitchFamily="18" charset="0"/>
          </a:endParaRPr>
        </a:p>
      </dsp:txBody>
      <dsp:txXfrm>
        <a:off x="0" y="4125952"/>
        <a:ext cx="6850565" cy="1047375"/>
      </dsp:txXfrm>
    </dsp:sp>
    <dsp:sp modelId="{ECB854C9-66B5-4AE9-AF7B-265BD05EFC7B}">
      <dsp:nvSpPr>
        <dsp:cNvPr id="0" name=""/>
        <dsp:cNvSpPr/>
      </dsp:nvSpPr>
      <dsp:spPr>
        <a:xfrm>
          <a:off x="342528" y="3845512"/>
          <a:ext cx="4795395" cy="56088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1255" tIns="0" rIns="181255" bIns="0" numCol="1" spcCol="1270" anchor="ctr" anchorCtr="0">
          <a:noAutofit/>
        </a:bodyPr>
        <a:lstStyle/>
        <a:p>
          <a:pPr marL="0" lvl="0" indent="0" algn="l" defTabSz="1244600">
            <a:lnSpc>
              <a:spcPct val="90000"/>
            </a:lnSpc>
            <a:spcBef>
              <a:spcPct val="0"/>
            </a:spcBef>
            <a:spcAft>
              <a:spcPct val="35000"/>
            </a:spcAft>
            <a:buNone/>
          </a:pPr>
          <a:r>
            <a:rPr lang="en-US" sz="2800" b="0" i="0" kern="1200" dirty="0">
              <a:latin typeface="Lucida Fax" panose="02060602050505020204" pitchFamily="18" charset="0"/>
            </a:rPr>
            <a:t>Early March 2025</a:t>
          </a:r>
          <a:endParaRPr lang="en-US" sz="2800" kern="1200" dirty="0">
            <a:latin typeface="Lucida Fax" panose="02060602050505020204" pitchFamily="18" charset="0"/>
          </a:endParaRPr>
        </a:p>
      </dsp:txBody>
      <dsp:txXfrm>
        <a:off x="369908" y="3872892"/>
        <a:ext cx="4740635" cy="506120"/>
      </dsp:txXfrm>
    </dsp:sp>
    <dsp:sp modelId="{779BAE97-021D-4BD8-A6CC-3E0C4744B8AE}">
      <dsp:nvSpPr>
        <dsp:cNvPr id="0" name=""/>
        <dsp:cNvSpPr/>
      </dsp:nvSpPr>
      <dsp:spPr>
        <a:xfrm>
          <a:off x="0" y="5556367"/>
          <a:ext cx="6850565" cy="1316700"/>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1680" tIns="395732" rIns="531680" bIns="135128"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r>
            <a:rPr lang="en-US" sz="1900" b="0" i="0" kern="1200" dirty="0">
              <a:solidFill>
                <a:schemeClr val="bg1"/>
              </a:solidFill>
              <a:latin typeface="Lucida Fax" panose="02060602050505020204" pitchFamily="18" charset="0"/>
            </a:rPr>
            <a:t>Stolen data appeared for sale on </a:t>
          </a:r>
          <a:r>
            <a:rPr lang="en-US" sz="1900" b="0" i="0" kern="1200" dirty="0" err="1">
              <a:solidFill>
                <a:schemeClr val="bg1"/>
              </a:solidFill>
              <a:latin typeface="Lucida Fax" panose="02060602050505020204" pitchFamily="18" charset="0"/>
            </a:rPr>
            <a:t>BreachForums</a:t>
          </a:r>
          <a:r>
            <a:rPr lang="en-US" sz="1900" b="0" i="0" kern="1200" dirty="0">
              <a:solidFill>
                <a:schemeClr val="bg1"/>
              </a:solidFill>
              <a:latin typeface="Lucida Fax" panose="02060602050505020204" pitchFamily="18" charset="0"/>
            </a:rPr>
            <a:t> by a threat actor using the handle "rose87168"</a:t>
          </a:r>
          <a:endParaRPr lang="en-US" sz="1900" kern="1200" dirty="0">
            <a:solidFill>
              <a:schemeClr val="bg1"/>
            </a:solidFill>
            <a:latin typeface="Lucida Fax" panose="02060602050505020204" pitchFamily="18" charset="0"/>
          </a:endParaRPr>
        </a:p>
      </dsp:txBody>
      <dsp:txXfrm>
        <a:off x="0" y="5556367"/>
        <a:ext cx="6850565" cy="1316700"/>
      </dsp:txXfrm>
    </dsp:sp>
    <dsp:sp modelId="{941FA911-C8B2-445D-A94C-92455F6C1899}">
      <dsp:nvSpPr>
        <dsp:cNvPr id="0" name=""/>
        <dsp:cNvSpPr/>
      </dsp:nvSpPr>
      <dsp:spPr>
        <a:xfrm>
          <a:off x="365467" y="5292894"/>
          <a:ext cx="4795395" cy="560880"/>
        </a:xfrm>
        <a:prstGeom prst="roundRect">
          <a:avLst/>
        </a:prstGeom>
        <a:solidFill>
          <a:srgbClr val="00206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81255" tIns="0" rIns="181255" bIns="0" numCol="1" spcCol="1270" anchor="ctr" anchorCtr="0">
          <a:noAutofit/>
        </a:bodyPr>
        <a:lstStyle/>
        <a:p>
          <a:pPr marL="0" lvl="0" indent="0" algn="l" defTabSz="1244600">
            <a:lnSpc>
              <a:spcPct val="90000"/>
            </a:lnSpc>
            <a:spcBef>
              <a:spcPct val="0"/>
            </a:spcBef>
            <a:spcAft>
              <a:spcPct val="35000"/>
            </a:spcAft>
            <a:buNone/>
          </a:pPr>
          <a:r>
            <a:rPr lang="en-US" sz="2800" b="0" i="0" kern="1200" dirty="0">
              <a:latin typeface="Lucida Fax" panose="02060602050505020204" pitchFamily="18" charset="0"/>
            </a:rPr>
            <a:t>March 20, 2025</a:t>
          </a:r>
          <a:endParaRPr lang="en-US" sz="2800" kern="1200" dirty="0">
            <a:latin typeface="Lucida Fax" panose="02060602050505020204" pitchFamily="18" charset="0"/>
          </a:endParaRPr>
        </a:p>
      </dsp:txBody>
      <dsp:txXfrm>
        <a:off x="392847" y="5320274"/>
        <a:ext cx="4740635"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58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004B3-92F7-4EB7-51E4-882DF1B82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CDF6E-4FF8-D0AA-472D-C59EF11551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7C6DBE-2795-C07F-D9D6-C0B83BA7B1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52B2F3-4FBD-8A73-F81A-2AF5597D6267}"/>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85088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F0F36-C305-230A-B821-F9C6EAFA9D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310E00-1F62-0073-7F67-78B5BF745E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F2B18-C1A9-FF3C-AB30-920165BBBD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8B949C-CCDC-1E60-1C99-5BC08EFD6B9B}"/>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31039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www.oracle.com/assets/corporate-security-practices-4490843.pdf?utm_source=chatgpt.com" TargetMode="External"/><Relationship Id="rId2" Type="http://schemas.openxmlformats.org/officeDocument/2006/relationships/image" Target="../media/image30.jpeg"/><Relationship Id="rId1" Type="http://schemas.openxmlformats.org/officeDocument/2006/relationships/slideLayout" Target="../slideLayouts/slideLayout11.xml"/><Relationship Id="rId5" Type="http://schemas.openxmlformats.org/officeDocument/2006/relationships/hyperlink" Target="https://docs.oracle.com/en/solutions/oci-security-checklist/incident-management-and-response1.html?utm_source=chatgpt.com" TargetMode="External"/><Relationship Id="rId4" Type="http://schemas.openxmlformats.org/officeDocument/2006/relationships/hyperlink" Target="https://www.oracle.com/corporate/security-practices/corporate/security-incident-response.html?utm_source=chatgpt.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0.jpe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7985"/>
            <a:ext cx="14630400" cy="8229600"/>
          </a:xfrm>
          <a:prstGeom prst="rect">
            <a:avLst/>
          </a:prstGeom>
        </p:spPr>
      </p:pic>
      <p:sp>
        <p:nvSpPr>
          <p:cNvPr id="3" name="Text 0"/>
          <p:cNvSpPr/>
          <p:nvPr/>
        </p:nvSpPr>
        <p:spPr>
          <a:xfrm>
            <a:off x="2105576" y="1604002"/>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Lucida Fax" panose="02060602050505020204" pitchFamily="18" charset="0"/>
                <a:ea typeface="Merriweather" pitchFamily="34" charset="-122"/>
                <a:cs typeface="Merriweather" pitchFamily="34" charset="-120"/>
              </a:rPr>
              <a:t>The 2025 Oracle Health Data Breach</a:t>
            </a:r>
            <a:endParaRPr lang="en-US" sz="4850" dirty="0">
              <a:latin typeface="Lucida Fax" panose="02060602050505020204" pitchFamily="18" charset="0"/>
            </a:endParaRPr>
          </a:p>
        </p:txBody>
      </p:sp>
      <p:sp>
        <p:nvSpPr>
          <p:cNvPr id="4" name="Text 1"/>
          <p:cNvSpPr/>
          <p:nvPr/>
        </p:nvSpPr>
        <p:spPr>
          <a:xfrm>
            <a:off x="2105576" y="4114800"/>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Lucida Fax" panose="02060602050505020204" pitchFamily="18" charset="0"/>
                <a:ea typeface="Merriweather" pitchFamily="34" charset="-122"/>
                <a:cs typeface="Merriweather" pitchFamily="34" charset="-120"/>
              </a:rPr>
              <a:t>A Case Study in Cloud Security Risks</a:t>
            </a:r>
            <a:endParaRPr lang="en-US" sz="1900" dirty="0">
              <a:latin typeface="Lucida Fax" panose="02060602050505020204" pitchFamily="18" charset="0"/>
            </a:endParaRPr>
          </a:p>
        </p:txBody>
      </p:sp>
      <p:sp>
        <p:nvSpPr>
          <p:cNvPr id="5" name="Text 2"/>
          <p:cNvSpPr/>
          <p:nvPr/>
        </p:nvSpPr>
        <p:spPr>
          <a:xfrm>
            <a:off x="2105575" y="4885619"/>
            <a:ext cx="7416403" cy="394811"/>
          </a:xfrm>
          <a:prstGeom prst="rect">
            <a:avLst/>
          </a:prstGeom>
          <a:noFill/>
          <a:ln/>
        </p:spPr>
        <p:txBody>
          <a:bodyPr wrap="none" lIns="0" tIns="0" rIns="0" bIns="0" rtlCol="0" anchor="t"/>
          <a:lstStyle/>
          <a:p>
            <a:pPr marL="0" indent="0" algn="l">
              <a:lnSpc>
                <a:spcPts val="3100"/>
              </a:lnSpc>
              <a:buNone/>
            </a:pPr>
            <a:r>
              <a:rPr lang="en-US" sz="1900" dirty="0">
                <a:solidFill>
                  <a:srgbClr val="E2E6E9"/>
                </a:solidFill>
                <a:latin typeface="Lucida Fax" panose="02060602050505020204" pitchFamily="18" charset="0"/>
                <a:ea typeface="Merriweather" pitchFamily="34" charset="-122"/>
                <a:cs typeface="Merriweather" pitchFamily="34" charset="-120"/>
              </a:rPr>
              <a:t>Presented by: Akm Nizum </a:t>
            </a:r>
          </a:p>
          <a:p>
            <a:pPr marL="0" indent="0" algn="l">
              <a:lnSpc>
                <a:spcPts val="3100"/>
              </a:lnSpc>
              <a:buNone/>
            </a:pPr>
            <a:r>
              <a:rPr lang="en-US" sz="1900" dirty="0">
                <a:solidFill>
                  <a:srgbClr val="E2E6E9"/>
                </a:solidFill>
                <a:latin typeface="Lucida Fax" panose="02060602050505020204" pitchFamily="18" charset="0"/>
                <a:ea typeface="Merriweather" pitchFamily="34" charset="-122"/>
                <a:cs typeface="Merriweather" pitchFamily="34" charset="-120"/>
              </a:rPr>
              <a:t>Date: 05/06/2025</a:t>
            </a:r>
            <a:endParaRPr lang="en-US" sz="1900" dirty="0">
              <a:latin typeface="Lucida Fax" panose="0206060205050502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98C046A-7AB4-D5AB-0E35-3B5BF3DFC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3363"/>
            <a:ext cx="14630400" cy="776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220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1FF997E7-47C2-C1F2-F060-6A9B27934B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41910"/>
            <a:ext cx="7213600" cy="448769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5F3B7289-F69B-A033-C43F-1952DB912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315200" cy="374191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8EE7707F-DABF-3300-5F01-A5CBB6B2D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0"/>
            <a:ext cx="73152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40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20 Tech Vulnerabilities Business And Industry Need To Address Now">
            <a:extLst>
              <a:ext uri="{FF2B5EF4-FFF2-40B4-BE49-F238E27FC236}">
                <a16:creationId xmlns:a16="http://schemas.microsoft.com/office/drawing/2014/main" id="{6E69DDA4-348E-9439-18CB-09AF1BFF9F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92711" y="-52513"/>
            <a:ext cx="8082293" cy="8159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0E005D-6D9E-08B4-AFAB-D7E1F9FABD52}"/>
              </a:ext>
            </a:extLst>
          </p:cNvPr>
          <p:cNvSpPr txBox="1"/>
          <p:nvPr/>
        </p:nvSpPr>
        <p:spPr>
          <a:xfrm>
            <a:off x="520871" y="1559326"/>
            <a:ext cx="12143679" cy="5380960"/>
          </a:xfrm>
          <a:prstGeom prst="rect">
            <a:avLst/>
          </a:prstGeom>
          <a:noFill/>
        </p:spPr>
        <p:txBody>
          <a:bodyPr wrap="square">
            <a:spAutoFit/>
          </a:bodyPr>
          <a:lstStyle/>
          <a:p>
            <a:pPr algn="l">
              <a:spcAft>
                <a:spcPts val="1350"/>
              </a:spcAft>
              <a:buNone/>
            </a:pPr>
            <a:r>
              <a:rPr lang="en-US" sz="3200" b="0" i="0" dirty="0">
                <a:solidFill>
                  <a:schemeClr val="bg1"/>
                </a:solidFill>
                <a:effectLst/>
                <a:latin typeface="Lucida Fax" panose="02060602050505020204" pitchFamily="18" charset="0"/>
              </a:rPr>
              <a:t>Technical Vulnerabilities Exploited:</a:t>
            </a:r>
          </a:p>
          <a:p>
            <a:pPr algn="l">
              <a:spcAft>
                <a:spcPts val="1200"/>
              </a:spcAft>
            </a:pPr>
            <a:endParaRPr lang="en-US" sz="2400" dirty="0">
              <a:solidFill>
                <a:schemeClr val="bg1"/>
              </a:solidFill>
              <a:latin typeface="Lucida Fax" panose="02060602050505020204" pitchFamily="18" charset="0"/>
            </a:endParaRPr>
          </a:p>
          <a:p>
            <a:pPr marL="457200" indent="-45720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The Oracle fusion middleware had a critical vulnerability CVE-2021-35587  which affects Oracle Access Manager (</a:t>
            </a:r>
            <a:r>
              <a:rPr lang="en-US" sz="2400" b="0" i="0" dirty="0" err="1">
                <a:solidFill>
                  <a:schemeClr val="bg1"/>
                </a:solidFill>
                <a:effectLst/>
                <a:latin typeface="Lucida Fax" panose="02060602050505020204" pitchFamily="18" charset="0"/>
              </a:rPr>
              <a:t>OpenSSO</a:t>
            </a:r>
            <a:r>
              <a:rPr lang="en-US" sz="2400" b="0" i="0" dirty="0">
                <a:solidFill>
                  <a:schemeClr val="bg1"/>
                </a:solidFill>
                <a:effectLst/>
                <a:latin typeface="Lucida Fax" panose="02060602050505020204" pitchFamily="18" charset="0"/>
              </a:rPr>
              <a:t> Agent) Which was added to CISA KEV(Known Exploited Vulnerabilities) on 2022 December.</a:t>
            </a:r>
            <a:endParaRPr lang="en-US" sz="2400" dirty="0">
              <a:solidFill>
                <a:schemeClr val="bg1"/>
              </a:solidFill>
              <a:latin typeface="Lucida Fax" panose="02060602050505020204" pitchFamily="18" charset="0"/>
            </a:endParaRPr>
          </a:p>
          <a:p>
            <a:pPr marL="457200" indent="-45720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The exploited Java vulnerability allowed unauthenticated attackers network access via HTTP</a:t>
            </a:r>
          </a:p>
          <a:p>
            <a:pPr marL="457200" indent="-45720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This access led to complete compromise of Oracle Access Manager</a:t>
            </a:r>
          </a:p>
          <a:p>
            <a:pPr marL="457200" indent="-45720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Poor patch management and outdated configurations on legacy systems</a:t>
            </a:r>
          </a:p>
          <a:p>
            <a:pPr marL="457200" indent="-45720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Inadequate monitoring of authentication infrastructure</a:t>
            </a:r>
          </a:p>
          <a:p>
            <a:pPr marL="457200" indent="-45720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Insufficient isolation between legacy and modern cloud systems</a:t>
            </a:r>
          </a:p>
        </p:txBody>
      </p:sp>
    </p:spTree>
    <p:extLst>
      <p:ext uri="{BB962C8B-B14F-4D97-AF65-F5344CB8AC3E}">
        <p14:creationId xmlns:p14="http://schemas.microsoft.com/office/powerpoint/2010/main" val="269280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Data Exfiltration - What you Need to Know">
            <a:extLst>
              <a:ext uri="{FF2B5EF4-FFF2-40B4-BE49-F238E27FC236}">
                <a16:creationId xmlns:a16="http://schemas.microsoft.com/office/drawing/2014/main" id="{7DE5D059-64DA-B172-7181-9D98258E6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1454" y="42946"/>
            <a:ext cx="7817004" cy="81866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A11958-8564-3384-A39F-08E584EC64E8}"/>
              </a:ext>
            </a:extLst>
          </p:cNvPr>
          <p:cNvSpPr txBox="1"/>
          <p:nvPr/>
        </p:nvSpPr>
        <p:spPr>
          <a:xfrm>
            <a:off x="911612" y="525028"/>
            <a:ext cx="7354228" cy="7222490"/>
          </a:xfrm>
          <a:prstGeom prst="rect">
            <a:avLst/>
          </a:prstGeom>
          <a:noFill/>
        </p:spPr>
        <p:txBody>
          <a:bodyPr wrap="square">
            <a:spAutoFit/>
          </a:bodyPr>
          <a:lstStyle/>
          <a:p>
            <a:pPr algn="l">
              <a:spcAft>
                <a:spcPts val="1350"/>
              </a:spcAft>
              <a:buNone/>
            </a:pPr>
            <a:r>
              <a:rPr lang="en-US" sz="3600" b="0" i="0" dirty="0">
                <a:solidFill>
                  <a:schemeClr val="bg1"/>
                </a:solidFill>
                <a:effectLst/>
                <a:latin typeface="Lucida Fax" panose="02060602050505020204" pitchFamily="18" charset="0"/>
              </a:rPr>
              <a:t>Data Exfiltration and Impact:</a:t>
            </a:r>
          </a:p>
          <a:p>
            <a:pPr algn="l">
              <a:spcAft>
                <a:spcPts val="1350"/>
              </a:spcAft>
              <a:buNone/>
            </a:pPr>
            <a:endParaRPr lang="en-US" sz="3600" b="0" i="0" dirty="0">
              <a:solidFill>
                <a:schemeClr val="bg1"/>
              </a:solidFill>
              <a:effectLst/>
              <a:latin typeface="Lucida Fax" panose="02060602050505020204" pitchFamily="18" charset="0"/>
            </a:endParaRPr>
          </a:p>
          <a:p>
            <a:pPr algn="l">
              <a:spcAft>
                <a:spcPts val="1200"/>
              </a:spcAft>
              <a:buNone/>
            </a:pPr>
            <a:r>
              <a:rPr lang="en-US" sz="2400" b="0" i="0" dirty="0">
                <a:solidFill>
                  <a:schemeClr val="bg1"/>
                </a:solidFill>
                <a:effectLst/>
                <a:latin typeface="Lucida Fax" panose="02060602050505020204" pitchFamily="18" charset="0"/>
              </a:rPr>
              <a:t>The scale of the breach was substantial:</a:t>
            </a:r>
          </a:p>
          <a:p>
            <a:pPr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Approximately 6 million records were stolen</a:t>
            </a:r>
          </a:p>
          <a:p>
            <a:pPr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The compromised data included:</a:t>
            </a:r>
          </a:p>
          <a:p>
            <a:pPr marL="742950" lvl="1" indent="-28575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Usernames, email addresses, and hashed passwords</a:t>
            </a:r>
          </a:p>
          <a:p>
            <a:pPr marL="742950" lvl="1" indent="-28575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Encrypted SSO and LDAP credentials</a:t>
            </a:r>
          </a:p>
          <a:p>
            <a:pPr marL="742950" lvl="1" indent="-28575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Java Key Store (JKS) files</a:t>
            </a:r>
          </a:p>
          <a:p>
            <a:pPr marL="742950" lvl="1" indent="-285750"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Enterprise Manager JPS keys</a:t>
            </a:r>
          </a:p>
          <a:p>
            <a:pPr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Over 140,000 Oracle cloud tenants were potentially affected</a:t>
            </a:r>
          </a:p>
          <a:p>
            <a:pPr algn="l">
              <a:spcAft>
                <a:spcPts val="1200"/>
              </a:spcAft>
              <a:buFont typeface="Arial" panose="020B0604020202020204" pitchFamily="34" charset="0"/>
              <a:buChar char="•"/>
            </a:pPr>
            <a:r>
              <a:rPr lang="en-US" sz="2400" b="0" i="0" dirty="0">
                <a:solidFill>
                  <a:schemeClr val="bg1"/>
                </a:solidFill>
                <a:effectLst/>
                <a:latin typeface="Lucida Fax" panose="02060602050505020204" pitchFamily="18" charset="0"/>
              </a:rPr>
              <a:t>The stolen data dated back at least 16 months</a:t>
            </a:r>
          </a:p>
        </p:txBody>
      </p:sp>
    </p:spTree>
    <p:extLst>
      <p:ext uri="{BB962C8B-B14F-4D97-AF65-F5344CB8AC3E}">
        <p14:creationId xmlns:p14="http://schemas.microsoft.com/office/powerpoint/2010/main" val="4251114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6150" name="Picture 6" descr="Medical Device Hacking Worldwide Part 1 - Orange Matter">
            <a:extLst>
              <a:ext uri="{FF2B5EF4-FFF2-40B4-BE49-F238E27FC236}">
                <a16:creationId xmlns:a16="http://schemas.microsoft.com/office/drawing/2014/main" id="{390F7552-5D66-258A-1448-96CB02C746B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511" y="0"/>
            <a:ext cx="14709422" cy="8229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0">
            <a:extLst>
              <a:ext uri="{FF2B5EF4-FFF2-40B4-BE49-F238E27FC236}">
                <a16:creationId xmlns:a16="http://schemas.microsoft.com/office/drawing/2014/main" id="{C49E0DE3-A622-BBE0-8052-2ED214107F7F}"/>
              </a:ext>
            </a:extLst>
          </p:cNvPr>
          <p:cNvSpPr/>
          <p:nvPr/>
        </p:nvSpPr>
        <p:spPr>
          <a:xfrm>
            <a:off x="863798" y="2623304"/>
            <a:ext cx="7069098" cy="771287"/>
          </a:xfrm>
          <a:prstGeom prst="rect">
            <a:avLst/>
          </a:prstGeom>
          <a:noFill/>
          <a:ln/>
        </p:spPr>
        <p:txBody>
          <a:bodyPr wrap="none" lIns="0" tIns="0" rIns="0" bIns="0" rtlCol="0" anchor="t"/>
          <a:lstStyle/>
          <a:p>
            <a:pPr marL="0" indent="0" algn="l">
              <a:lnSpc>
                <a:spcPts val="6050"/>
              </a:lnSpc>
              <a:buNone/>
            </a:pPr>
            <a:endParaRPr lang="en-US" sz="4850" b="1" dirty="0">
              <a:latin typeface="Lucida Fax" panose="02060602050505020204" pitchFamily="18" charset="0"/>
            </a:endParaRPr>
          </a:p>
        </p:txBody>
      </p:sp>
      <p:sp>
        <p:nvSpPr>
          <p:cNvPr id="17" name="Text 1">
            <a:extLst>
              <a:ext uri="{FF2B5EF4-FFF2-40B4-BE49-F238E27FC236}">
                <a16:creationId xmlns:a16="http://schemas.microsoft.com/office/drawing/2014/main" id="{EF0CDB0B-31D9-475E-76F3-E4ED9796D613}"/>
              </a:ext>
            </a:extLst>
          </p:cNvPr>
          <p:cNvSpPr/>
          <p:nvPr/>
        </p:nvSpPr>
        <p:spPr>
          <a:xfrm>
            <a:off x="965398" y="988457"/>
            <a:ext cx="3337203" cy="385524"/>
          </a:xfrm>
          <a:prstGeom prst="rect">
            <a:avLst/>
          </a:prstGeom>
          <a:noFill/>
          <a:ln/>
        </p:spPr>
        <p:txBody>
          <a:bodyPr wrap="none" lIns="0" tIns="0" rIns="0" bIns="0" rtlCol="0" anchor="t"/>
          <a:lstStyle/>
          <a:p>
            <a:pPr marL="0" indent="0" algn="l">
              <a:lnSpc>
                <a:spcPts val="3000"/>
              </a:lnSpc>
              <a:buNone/>
            </a:pPr>
            <a:r>
              <a:rPr lang="en-US" sz="4000" b="1" dirty="0">
                <a:latin typeface="Lucida Fax" panose="02060602050505020204" pitchFamily="18" charset="0"/>
                <a:ea typeface="Merriweather" pitchFamily="34" charset="-122"/>
                <a:cs typeface="Merriweather" pitchFamily="34" charset="-120"/>
              </a:rPr>
              <a:t>Organizational Impact</a:t>
            </a:r>
            <a:endParaRPr lang="en-US" sz="4000" b="1" dirty="0">
              <a:latin typeface="Lucida Fax" panose="02060602050505020204" pitchFamily="18" charset="0"/>
            </a:endParaRPr>
          </a:p>
        </p:txBody>
      </p:sp>
      <p:sp>
        <p:nvSpPr>
          <p:cNvPr id="18" name="Text 2">
            <a:extLst>
              <a:ext uri="{FF2B5EF4-FFF2-40B4-BE49-F238E27FC236}">
                <a16:creationId xmlns:a16="http://schemas.microsoft.com/office/drawing/2014/main" id="{08046632-3D6E-E8D6-9BCF-1123CE8322AF}"/>
              </a:ext>
            </a:extLst>
          </p:cNvPr>
          <p:cNvSpPr/>
          <p:nvPr/>
        </p:nvSpPr>
        <p:spPr>
          <a:xfrm>
            <a:off x="863797" y="1844396"/>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3200" b="1" dirty="0">
                <a:latin typeface="Lucida Fax" panose="02060602050505020204" pitchFamily="18" charset="0"/>
                <a:ea typeface="Merriweather" pitchFamily="34" charset="-122"/>
                <a:cs typeface="Merriweather" pitchFamily="34" charset="-120"/>
              </a:rPr>
              <a:t>HIPAA compliance concerns.</a:t>
            </a:r>
            <a:endParaRPr lang="en-US" sz="3200" b="1" dirty="0">
              <a:latin typeface="Lucida Fax" panose="02060602050505020204" pitchFamily="18" charset="0"/>
            </a:endParaRPr>
          </a:p>
        </p:txBody>
      </p:sp>
      <p:sp>
        <p:nvSpPr>
          <p:cNvPr id="19" name="Text 3">
            <a:extLst>
              <a:ext uri="{FF2B5EF4-FFF2-40B4-BE49-F238E27FC236}">
                <a16:creationId xmlns:a16="http://schemas.microsoft.com/office/drawing/2014/main" id="{46644804-A199-0FF1-B44D-DA5E23D893A0}"/>
              </a:ext>
            </a:extLst>
          </p:cNvPr>
          <p:cNvSpPr/>
          <p:nvPr/>
        </p:nvSpPr>
        <p:spPr>
          <a:xfrm>
            <a:off x="965398" y="2591448"/>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3200" b="1" dirty="0">
                <a:latin typeface="Lucida Fax" panose="02060602050505020204" pitchFamily="18" charset="0"/>
                <a:ea typeface="Merriweather" pitchFamily="34" charset="-122"/>
                <a:cs typeface="Merriweather" pitchFamily="34" charset="-120"/>
              </a:rPr>
              <a:t>Patient trust erosion.</a:t>
            </a:r>
            <a:endParaRPr lang="en-US" sz="3200" b="1" dirty="0">
              <a:latin typeface="Lucida Fax" panose="02060602050505020204" pitchFamily="18" charset="0"/>
            </a:endParaRPr>
          </a:p>
        </p:txBody>
      </p:sp>
      <p:sp>
        <p:nvSpPr>
          <p:cNvPr id="20" name="Text 4">
            <a:extLst>
              <a:ext uri="{FF2B5EF4-FFF2-40B4-BE49-F238E27FC236}">
                <a16:creationId xmlns:a16="http://schemas.microsoft.com/office/drawing/2014/main" id="{3DC03290-05E5-85B3-5256-FED67D6A8EFF}"/>
              </a:ext>
            </a:extLst>
          </p:cNvPr>
          <p:cNvSpPr/>
          <p:nvPr/>
        </p:nvSpPr>
        <p:spPr>
          <a:xfrm>
            <a:off x="1071720" y="4271187"/>
            <a:ext cx="3124557" cy="385524"/>
          </a:xfrm>
          <a:prstGeom prst="rect">
            <a:avLst/>
          </a:prstGeom>
          <a:noFill/>
          <a:ln/>
        </p:spPr>
        <p:txBody>
          <a:bodyPr wrap="none" lIns="0" tIns="0" rIns="0" bIns="0" rtlCol="0" anchor="t"/>
          <a:lstStyle/>
          <a:p>
            <a:pPr marL="0" indent="0" algn="l">
              <a:lnSpc>
                <a:spcPts val="3000"/>
              </a:lnSpc>
              <a:buNone/>
            </a:pPr>
            <a:r>
              <a:rPr lang="en-US" sz="4000" b="1" dirty="0">
                <a:latin typeface="Lucida Fax" panose="02060602050505020204" pitchFamily="18" charset="0"/>
                <a:ea typeface="Merriweather" pitchFamily="34" charset="-122"/>
                <a:cs typeface="Merriweather" pitchFamily="34" charset="-120"/>
              </a:rPr>
              <a:t>Regulatory Response</a:t>
            </a:r>
            <a:endParaRPr lang="en-US" sz="4000" b="1" dirty="0">
              <a:latin typeface="Lucida Fax" panose="02060602050505020204" pitchFamily="18" charset="0"/>
            </a:endParaRPr>
          </a:p>
        </p:txBody>
      </p:sp>
      <p:sp>
        <p:nvSpPr>
          <p:cNvPr id="21" name="Text 5">
            <a:extLst>
              <a:ext uri="{FF2B5EF4-FFF2-40B4-BE49-F238E27FC236}">
                <a16:creationId xmlns:a16="http://schemas.microsoft.com/office/drawing/2014/main" id="{4FB41B60-9996-BE7F-2428-23454DF42E5A}"/>
              </a:ext>
            </a:extLst>
          </p:cNvPr>
          <p:cNvSpPr/>
          <p:nvPr/>
        </p:nvSpPr>
        <p:spPr>
          <a:xfrm>
            <a:off x="856178" y="5241510"/>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3200" b="1" dirty="0">
                <a:latin typeface="Lucida Fax" panose="02060602050505020204" pitchFamily="18" charset="0"/>
                <a:ea typeface="Merriweather" pitchFamily="34" charset="-122"/>
                <a:cs typeface="Merriweather" pitchFamily="34" charset="-120"/>
              </a:rPr>
              <a:t>CISA warned organizations.</a:t>
            </a:r>
            <a:endParaRPr lang="en-US" sz="3200" b="1" dirty="0">
              <a:latin typeface="Lucida Fax" panose="02060602050505020204" pitchFamily="18" charset="0"/>
            </a:endParaRPr>
          </a:p>
        </p:txBody>
      </p:sp>
      <p:sp>
        <p:nvSpPr>
          <p:cNvPr id="22" name="Text 6">
            <a:extLst>
              <a:ext uri="{FF2B5EF4-FFF2-40B4-BE49-F238E27FC236}">
                <a16:creationId xmlns:a16="http://schemas.microsoft.com/office/drawing/2014/main" id="{D504439B-DF5F-22DA-67EB-5C68289C65B1}"/>
              </a:ext>
            </a:extLst>
          </p:cNvPr>
          <p:cNvSpPr/>
          <p:nvPr/>
        </p:nvSpPr>
        <p:spPr>
          <a:xfrm>
            <a:off x="856177" y="6153864"/>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3200" b="1" dirty="0">
                <a:latin typeface="Lucida Fax" panose="02060602050505020204" pitchFamily="18" charset="0"/>
                <a:ea typeface="Merriweather" pitchFamily="34" charset="-122"/>
                <a:cs typeface="Merriweather" pitchFamily="34" charset="-120"/>
              </a:rPr>
              <a:t>Potential fines under HIPAA.</a:t>
            </a:r>
            <a:endParaRPr lang="en-US" sz="3200" b="1" dirty="0">
              <a:latin typeface="Lucida Fax" panose="020606020505050202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3333" y="574816"/>
            <a:ext cx="7416403" cy="1542574"/>
          </a:xfrm>
          <a:prstGeom prst="rect">
            <a:avLst/>
          </a:prstGeom>
          <a:noFill/>
          <a:ln/>
        </p:spPr>
        <p:txBody>
          <a:bodyPr wrap="square" lIns="0" tIns="0" rIns="0" bIns="0" rtlCol="0" anchor="t"/>
          <a:lstStyle/>
          <a:p>
            <a:pPr marL="0" indent="0" algn="l">
              <a:lnSpc>
                <a:spcPts val="6050"/>
              </a:lnSpc>
              <a:buNone/>
            </a:pPr>
            <a:r>
              <a:rPr lang="en-US" sz="3200" dirty="0">
                <a:solidFill>
                  <a:srgbClr val="F5F0F0"/>
                </a:solidFill>
                <a:latin typeface="Lucida Fax" panose="02060602050505020204" pitchFamily="18" charset="0"/>
                <a:ea typeface="Merriweather" pitchFamily="34" charset="-122"/>
                <a:cs typeface="Merriweather" pitchFamily="34" charset="-120"/>
              </a:rPr>
              <a:t>Countermeasures Deployed</a:t>
            </a:r>
            <a:endParaRPr lang="en-US" sz="3200" dirty="0">
              <a:latin typeface="Lucida Fax" panose="02060602050505020204" pitchFamily="18" charset="0"/>
            </a:endParaRPr>
          </a:p>
        </p:txBody>
      </p:sp>
      <p:sp>
        <p:nvSpPr>
          <p:cNvPr id="4" name="Shape 1"/>
          <p:cNvSpPr/>
          <p:nvPr/>
        </p:nvSpPr>
        <p:spPr>
          <a:xfrm>
            <a:off x="673333" y="1940120"/>
            <a:ext cx="8201180" cy="5491167"/>
          </a:xfrm>
          <a:prstGeom prst="roundRect">
            <a:avLst>
              <a:gd name="adj" fmla="val 5362"/>
            </a:avLst>
          </a:prstGeom>
          <a:solidFill>
            <a:srgbClr val="003180"/>
          </a:solidFill>
          <a:ln w="15240">
            <a:solidFill>
              <a:srgbClr val="194A99"/>
            </a:solidFill>
            <a:prstDash val="solid"/>
          </a:ln>
        </p:spPr>
        <p:txBody>
          <a:bodyPr/>
          <a:lstStyle/>
          <a:p>
            <a:pPr marL="347472" indent="-347472" algn="l" rtl="0" eaLnBrk="1" latinLnBrk="0" hangingPunct="1">
              <a:lnSpc>
                <a:spcPts val="3100"/>
              </a:lnSpc>
              <a:buClrTx/>
              <a:buSzPct val="100000"/>
              <a:buFont typeface="Arial" panose="020B0604020202020204" pitchFamily="34" charset="0"/>
              <a:buChar char="•"/>
            </a:pPr>
            <a:endParaRPr lang="en-US" sz="2000" kern="1200" dirty="0">
              <a:solidFill>
                <a:srgbClr val="FFFFFF"/>
              </a:solidFill>
              <a:effectLst/>
              <a:latin typeface="Lucida Fax" panose="02060602050505020204" pitchFamily="18" charset="0"/>
              <a:ea typeface="Merriweather" panose="00000500000000000000" pitchFamily="2" charset="0"/>
              <a:cs typeface="Merriweather" panose="00000500000000000000" pitchFamily="2" charset="0"/>
            </a:endParaRPr>
          </a:p>
          <a:p>
            <a:pPr algn="l" rtl="0" eaLnBrk="1" latinLnBrk="0" hangingPunct="1">
              <a:lnSpc>
                <a:spcPts val="3100"/>
              </a:lnSpc>
              <a:buClrTx/>
              <a:buSzPct val="100000"/>
            </a:pPr>
            <a:endParaRPr lang="en-US" sz="2000" dirty="0">
              <a:solidFill>
                <a:srgbClr val="FFFFFF"/>
              </a:solidFill>
              <a:latin typeface="Lucida Fax" panose="02060602050505020204" pitchFamily="18" charset="0"/>
              <a:ea typeface="Merriweather" panose="00000500000000000000" pitchFamily="2" charset="0"/>
              <a:cs typeface="Merriweather" panose="00000500000000000000" pitchFamily="2" charset="0"/>
            </a:endParaRPr>
          </a:p>
          <a:p>
            <a:pPr marL="342900" indent="-342900" algn="l" rtl="0" eaLnBrk="1" latinLnBrk="0" hangingPunct="1">
              <a:lnSpc>
                <a:spcPts val="3100"/>
              </a:lnSpc>
              <a:buClrTx/>
              <a:buSzPct val="100000"/>
              <a:buFont typeface="Arial" panose="020B0604020202020204" pitchFamily="34" charset="0"/>
              <a:buChar char="•"/>
            </a:pPr>
            <a:r>
              <a:rPr lang="en-US" sz="2000" kern="1200" dirty="0">
                <a:solidFill>
                  <a:srgbClr val="FFFFFF"/>
                </a:solidFill>
                <a:effectLst/>
                <a:latin typeface="Lucida Fax" panose="02060602050505020204" pitchFamily="18" charset="0"/>
                <a:ea typeface="Merriweather" panose="00000500000000000000" pitchFamily="2" charset="0"/>
                <a:cs typeface="Merriweather" panose="00000500000000000000" pitchFamily="2" charset="0"/>
              </a:rPr>
              <a:t>Enhanced cloud monitoring.</a:t>
            </a:r>
          </a:p>
          <a:p>
            <a:pPr marL="347472" indent="-347472" algn="l" rtl="0" eaLnBrk="1" latinLnBrk="0" hangingPunct="1">
              <a:lnSpc>
                <a:spcPts val="3100"/>
              </a:lnSpc>
              <a:buClrTx/>
              <a:buSzPct val="100000"/>
              <a:buFont typeface="Arial" panose="020B0604020202020204" pitchFamily="34" charset="0"/>
              <a:buChar char="•"/>
            </a:pPr>
            <a:r>
              <a:rPr lang="en-US" sz="2000" dirty="0">
                <a:solidFill>
                  <a:srgbClr val="FFFFFF"/>
                </a:solidFill>
                <a:latin typeface="Lucida Fax" panose="02060602050505020204" pitchFamily="18" charset="0"/>
              </a:rPr>
              <a:t>Forced password reset</a:t>
            </a:r>
            <a:endParaRPr lang="en-US" sz="2000" dirty="0">
              <a:latin typeface="Lucida Fax" panose="02060602050505020204" pitchFamily="18" charset="0"/>
            </a:endParaRPr>
          </a:p>
          <a:p>
            <a:pPr marL="347472" indent="-347472" algn="l" rtl="0" eaLnBrk="1" latinLnBrk="0" hangingPunct="1">
              <a:lnSpc>
                <a:spcPts val="3100"/>
              </a:lnSpc>
              <a:buClrTx/>
              <a:buSzPct val="100000"/>
              <a:buFont typeface="Arial" panose="020B0604020202020204" pitchFamily="34" charset="0"/>
              <a:buChar char="•"/>
            </a:pPr>
            <a:r>
              <a:rPr lang="en-US" sz="2000" b="0" i="0" kern="1200" dirty="0">
                <a:solidFill>
                  <a:srgbClr val="FFFFFF"/>
                </a:solidFill>
                <a:effectLst/>
                <a:latin typeface="Lucida Fax" panose="02060602050505020204" pitchFamily="18" charset="0"/>
              </a:rPr>
              <a:t>Acknowledged the breach to affected customers (though notably not via public disclosure initially)</a:t>
            </a:r>
            <a:endParaRPr lang="en-US" sz="2000" dirty="0">
              <a:latin typeface="Lucida Fax" panose="02060602050505020204" pitchFamily="18" charset="0"/>
            </a:endParaRPr>
          </a:p>
          <a:p>
            <a:pPr marL="347472" indent="-347472" algn="l" rtl="0" eaLnBrk="1" latinLnBrk="0" hangingPunct="1">
              <a:lnSpc>
                <a:spcPts val="3100"/>
              </a:lnSpc>
              <a:buClrTx/>
              <a:buSzPct val="100000"/>
              <a:buFont typeface="Arial" panose="020B0604020202020204" pitchFamily="34" charset="0"/>
              <a:buChar char="•"/>
            </a:pPr>
            <a:r>
              <a:rPr lang="en-US" sz="2000" b="0" i="0" kern="1200" dirty="0">
                <a:solidFill>
                  <a:srgbClr val="FFFFFF"/>
                </a:solidFill>
                <a:effectLst/>
                <a:latin typeface="Lucida Fax" panose="02060602050505020204" pitchFamily="18" charset="0"/>
              </a:rPr>
              <a:t>Engaged CrowdStrike for forensic investigation</a:t>
            </a:r>
            <a:endParaRPr lang="en-US" sz="2000" dirty="0">
              <a:latin typeface="Lucida Fax" panose="02060602050505020204" pitchFamily="18" charset="0"/>
            </a:endParaRPr>
          </a:p>
          <a:p>
            <a:pPr marL="347472" indent="-347472" algn="l" rtl="0" eaLnBrk="1" latinLnBrk="0" hangingPunct="1">
              <a:lnSpc>
                <a:spcPts val="3100"/>
              </a:lnSpc>
              <a:buClrTx/>
              <a:buSzPct val="100000"/>
              <a:buFont typeface="Arial" panose="020B0604020202020204" pitchFamily="34" charset="0"/>
              <a:buChar char="•"/>
            </a:pPr>
            <a:r>
              <a:rPr lang="en-US" sz="2000" b="0" i="0" kern="1200" dirty="0">
                <a:solidFill>
                  <a:srgbClr val="FFFFFF"/>
                </a:solidFill>
                <a:effectLst/>
                <a:latin typeface="Lucida Fax" panose="02060602050505020204" pitchFamily="18" charset="0"/>
              </a:rPr>
              <a:t>Cooperated with FBI investigations</a:t>
            </a:r>
            <a:endParaRPr lang="en-US" sz="2000" dirty="0">
              <a:latin typeface="Lucida Fax" panose="02060602050505020204" pitchFamily="18" charset="0"/>
            </a:endParaRPr>
          </a:p>
          <a:p>
            <a:pPr marL="347472" indent="-347472" algn="l" rtl="0" eaLnBrk="1" latinLnBrk="0" hangingPunct="1">
              <a:lnSpc>
                <a:spcPts val="3100"/>
              </a:lnSpc>
              <a:buClrTx/>
              <a:buSzPct val="100000"/>
              <a:buFont typeface="Arial" panose="020B0604020202020204" pitchFamily="34" charset="0"/>
              <a:buChar char="•"/>
            </a:pPr>
            <a:r>
              <a:rPr lang="en-US" sz="2000" b="0" i="0" kern="1200" dirty="0">
                <a:solidFill>
                  <a:srgbClr val="FFFFFF"/>
                </a:solidFill>
                <a:effectLst/>
                <a:latin typeface="Lucida Fax" panose="02060602050505020204" pitchFamily="18" charset="0"/>
              </a:rPr>
              <a:t>Implemented security enhancements for legacy systems</a:t>
            </a:r>
            <a:endParaRPr lang="en-US" sz="2000" dirty="0">
              <a:latin typeface="Lucida Fax" panose="02060602050505020204" pitchFamily="18" charset="0"/>
            </a:endParaRPr>
          </a:p>
          <a:p>
            <a:pPr marL="347472" indent="-347472" algn="l" rtl="0" eaLnBrk="1" latinLnBrk="0" hangingPunct="1">
              <a:lnSpc>
                <a:spcPts val="3100"/>
              </a:lnSpc>
              <a:buClrTx/>
              <a:buSzPct val="100000"/>
              <a:buFont typeface="Arial" panose="020B0604020202020204" pitchFamily="34" charset="0"/>
              <a:buChar char="•"/>
            </a:pPr>
            <a:r>
              <a:rPr lang="en-US" sz="2000" b="0" i="0" kern="1200" dirty="0">
                <a:solidFill>
                  <a:srgbClr val="FFFFFF"/>
                </a:solidFill>
                <a:effectLst/>
                <a:latin typeface="Lucida Fax" panose="02060602050505020204" pitchFamily="18" charset="0"/>
              </a:rPr>
              <a:t>Reassured stakeholders that the primary Gen 2 cloud infrastructure remained secure.</a:t>
            </a:r>
            <a:endParaRPr lang="en-US" sz="2000" dirty="0">
              <a:effectLst/>
              <a:latin typeface="Lucida Fax" panose="02060602050505020204" pitchFamily="18" charset="0"/>
            </a:endParaRPr>
          </a:p>
        </p:txBody>
      </p:sp>
      <p:sp>
        <p:nvSpPr>
          <p:cNvPr id="5" name="Text 2"/>
          <p:cNvSpPr/>
          <p:nvPr/>
        </p:nvSpPr>
        <p:spPr>
          <a:xfrm>
            <a:off x="1204878" y="2099676"/>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Lucida Fax" panose="02060602050505020204" pitchFamily="18" charset="0"/>
                <a:ea typeface="Merriweather" pitchFamily="34" charset="-122"/>
                <a:cs typeface="Merriweather" pitchFamily="34" charset="-120"/>
              </a:rPr>
              <a:t>Oracle’s Response</a:t>
            </a:r>
            <a:endParaRPr lang="en-US" sz="2400" dirty="0">
              <a:latin typeface="Lucida Fax" panose="02060602050505020204" pitchFamily="18" charset="0"/>
            </a:endParaRPr>
          </a:p>
        </p:txBody>
      </p:sp>
      <p:sp>
        <p:nvSpPr>
          <p:cNvPr id="7" name="Text 4"/>
          <p:cNvSpPr/>
          <p:nvPr/>
        </p:nvSpPr>
        <p:spPr>
          <a:xfrm>
            <a:off x="1125855" y="4290893"/>
            <a:ext cx="6892290" cy="394811"/>
          </a:xfrm>
          <a:prstGeom prst="rect">
            <a:avLst/>
          </a:prstGeom>
          <a:noFill/>
          <a:ln/>
        </p:spPr>
        <p:txBody>
          <a:bodyPr wrap="none" lIns="0" tIns="0" rIns="0" bIns="0" rtlCol="0" anchor="t"/>
          <a:lstStyle/>
          <a:p>
            <a:pPr marL="342900" indent="-342900" algn="l">
              <a:lnSpc>
                <a:spcPts val="3100"/>
              </a:lnSpc>
              <a:buSzPct val="100000"/>
              <a:buChar char="•"/>
            </a:pPr>
            <a:endParaRPr lang="en-US" sz="2400" dirty="0">
              <a:solidFill>
                <a:schemeClr val="bg1"/>
              </a:solidFill>
              <a:latin typeface="Lucida Fax" panose="02060602050505020204" pitchFamily="18" charset="0"/>
            </a:endParaRPr>
          </a:p>
        </p:txBody>
      </p:sp>
      <p:sp>
        <p:nvSpPr>
          <p:cNvPr id="9" name="Text 6"/>
          <p:cNvSpPr/>
          <p:nvPr/>
        </p:nvSpPr>
        <p:spPr>
          <a:xfrm>
            <a:off x="1125855" y="5456634"/>
            <a:ext cx="3578662" cy="385524"/>
          </a:xfrm>
          <a:prstGeom prst="rect">
            <a:avLst/>
          </a:prstGeom>
          <a:noFill/>
          <a:ln/>
        </p:spPr>
        <p:txBody>
          <a:bodyPr wrap="none" lIns="0" tIns="0" rIns="0" bIns="0" rtlCol="0" anchor="t"/>
          <a:lstStyle/>
          <a:p>
            <a:pPr marL="0" indent="0" algn="l">
              <a:lnSpc>
                <a:spcPts val="3000"/>
              </a:lnSpc>
              <a:buNone/>
            </a:pPr>
            <a:endParaRPr lang="en-US" sz="2400" dirty="0">
              <a:latin typeface="Lucida Fax" panose="02060602050505020204" pitchFamily="18" charset="0"/>
            </a:endParaRPr>
          </a:p>
        </p:txBody>
      </p:sp>
      <p:sp>
        <p:nvSpPr>
          <p:cNvPr id="10" name="Text 7"/>
          <p:cNvSpPr/>
          <p:nvPr/>
        </p:nvSpPr>
        <p:spPr>
          <a:xfrm>
            <a:off x="1125855" y="5990153"/>
            <a:ext cx="6892290" cy="394811"/>
          </a:xfrm>
          <a:prstGeom prst="rect">
            <a:avLst/>
          </a:prstGeom>
          <a:noFill/>
          <a:ln/>
        </p:spPr>
        <p:txBody>
          <a:bodyPr wrap="none" lIns="0" tIns="0" rIns="0" bIns="0" rtlCol="0" anchor="t"/>
          <a:lstStyle/>
          <a:p>
            <a:pPr marL="342900" indent="-342900" algn="l">
              <a:lnSpc>
                <a:spcPts val="3100"/>
              </a:lnSpc>
              <a:buSzPct val="100000"/>
              <a:buChar char="•"/>
            </a:pPr>
            <a:endParaRPr lang="en-US" sz="2400" dirty="0">
              <a:latin typeface="Lucida Fax" panose="02060602050505020204" pitchFamily="18" charset="0"/>
            </a:endParaRPr>
          </a:p>
        </p:txBody>
      </p:sp>
      <p:sp>
        <p:nvSpPr>
          <p:cNvPr id="11" name="Text 8"/>
          <p:cNvSpPr/>
          <p:nvPr/>
        </p:nvSpPr>
        <p:spPr>
          <a:xfrm>
            <a:off x="1125855" y="6471285"/>
            <a:ext cx="6892290" cy="394811"/>
          </a:xfrm>
          <a:prstGeom prst="rect">
            <a:avLst/>
          </a:prstGeom>
          <a:noFill/>
          <a:ln/>
        </p:spPr>
        <p:txBody>
          <a:bodyPr wrap="none" lIns="0" tIns="0" rIns="0" bIns="0" rtlCol="0" anchor="t"/>
          <a:lstStyle/>
          <a:p>
            <a:pPr marL="342900" indent="-342900" algn="l">
              <a:lnSpc>
                <a:spcPts val="3100"/>
              </a:lnSpc>
              <a:buSzPct val="100000"/>
              <a:buChar char="•"/>
            </a:pPr>
            <a:endParaRPr lang="en-US" sz="2400" dirty="0">
              <a:latin typeface="Lucida Fax" panose="020606020505050202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4" name="Text 0"/>
          <p:cNvSpPr/>
          <p:nvPr/>
        </p:nvSpPr>
        <p:spPr>
          <a:xfrm>
            <a:off x="472599" y="665371"/>
            <a:ext cx="4827151" cy="603290"/>
          </a:xfrm>
          <a:prstGeom prst="rect">
            <a:avLst/>
          </a:prstGeom>
          <a:noFill/>
          <a:ln/>
        </p:spPr>
        <p:txBody>
          <a:bodyPr wrap="none" lIns="0" tIns="0" rIns="0" bIns="0" rtlCol="0" anchor="t"/>
          <a:lstStyle/>
          <a:p>
            <a:pPr marL="0" indent="0" algn="l">
              <a:lnSpc>
                <a:spcPts val="4750"/>
              </a:lnSpc>
              <a:buNone/>
            </a:pPr>
            <a:r>
              <a:rPr lang="en-US" sz="3200" dirty="0">
                <a:solidFill>
                  <a:srgbClr val="F5F0F0"/>
                </a:solidFill>
                <a:latin typeface="Lucida Fax" panose="02060602050505020204" pitchFamily="18" charset="0"/>
                <a:ea typeface="Merriweather" pitchFamily="34" charset="-122"/>
                <a:cs typeface="Merriweather" pitchFamily="34" charset="-120"/>
              </a:rPr>
              <a:t>Lessons Learned</a:t>
            </a:r>
            <a:endParaRPr lang="en-US" sz="3200" dirty="0">
              <a:latin typeface="Lucida Fax" panose="02060602050505020204" pitchFamily="18" charset="0"/>
            </a:endParaRPr>
          </a:p>
        </p:txBody>
      </p:sp>
      <p:pic>
        <p:nvPicPr>
          <p:cNvPr id="15" name="Image 1" descr="preencoded.png"/>
          <p:cNvPicPr>
            <a:picLocks noChangeAspect="1"/>
          </p:cNvPicPr>
          <p:nvPr/>
        </p:nvPicPr>
        <p:blipFill>
          <a:blip r:embed="rId3"/>
          <a:stretch>
            <a:fillRect/>
          </a:stretch>
        </p:blipFill>
        <p:spPr>
          <a:xfrm>
            <a:off x="472599" y="1591915"/>
            <a:ext cx="482679" cy="482679"/>
          </a:xfrm>
          <a:prstGeom prst="rect">
            <a:avLst/>
          </a:prstGeom>
        </p:spPr>
      </p:pic>
      <p:sp>
        <p:nvSpPr>
          <p:cNvPr id="16" name="Text 1"/>
          <p:cNvSpPr/>
          <p:nvPr/>
        </p:nvSpPr>
        <p:spPr>
          <a:xfrm>
            <a:off x="1148278" y="1558220"/>
            <a:ext cx="2413516" cy="301585"/>
          </a:xfrm>
          <a:prstGeom prst="rect">
            <a:avLst/>
          </a:prstGeom>
          <a:noFill/>
          <a:ln/>
        </p:spPr>
        <p:txBody>
          <a:bodyPr wrap="none" lIns="0" tIns="0" rIns="0" bIns="0" rtlCol="0" anchor="t"/>
          <a:lstStyle/>
          <a:p>
            <a:pPr marL="0" indent="0" algn="l">
              <a:lnSpc>
                <a:spcPts val="2350"/>
              </a:lnSpc>
              <a:buNone/>
            </a:pPr>
            <a:r>
              <a:rPr lang="en-US" sz="2000" dirty="0">
                <a:solidFill>
                  <a:srgbClr val="E2E6E9"/>
                </a:solidFill>
                <a:latin typeface="Lucida Fax" panose="02060602050505020204" pitchFamily="18" charset="0"/>
                <a:ea typeface="Merriweather" pitchFamily="34" charset="-122"/>
                <a:cs typeface="Merriweather" pitchFamily="34" charset="-120"/>
              </a:rPr>
              <a:t>Third-party risk</a:t>
            </a:r>
            <a:endParaRPr lang="en-US" sz="2000" dirty="0">
              <a:latin typeface="Lucida Fax" panose="02060602050505020204" pitchFamily="18" charset="0"/>
            </a:endParaRPr>
          </a:p>
        </p:txBody>
      </p:sp>
      <p:sp>
        <p:nvSpPr>
          <p:cNvPr id="17" name="Text 2"/>
          <p:cNvSpPr/>
          <p:nvPr/>
        </p:nvSpPr>
        <p:spPr>
          <a:xfrm>
            <a:off x="1148278" y="1975653"/>
            <a:ext cx="12603123" cy="308967"/>
          </a:xfrm>
          <a:prstGeom prst="rect">
            <a:avLst/>
          </a:prstGeom>
          <a:noFill/>
          <a:ln/>
        </p:spPr>
        <p:txBody>
          <a:bodyPr wrap="none" lIns="0" tIns="0" rIns="0" bIns="0" rtlCol="0" anchor="t"/>
          <a:lstStyle/>
          <a:p>
            <a:pPr marL="0" indent="0" algn="l">
              <a:lnSpc>
                <a:spcPts val="2400"/>
              </a:lnSpc>
              <a:buNone/>
            </a:pPr>
            <a:r>
              <a:rPr lang="en-US" sz="2000" dirty="0">
                <a:solidFill>
                  <a:srgbClr val="E2E6E9"/>
                </a:solidFill>
                <a:latin typeface="Lucida Fax" panose="02060602050505020204" pitchFamily="18" charset="0"/>
                <a:ea typeface="Merriweather" pitchFamily="34" charset="-122"/>
                <a:cs typeface="Merriweather" pitchFamily="34" charset="-120"/>
              </a:rPr>
              <a:t>Management is critical.</a:t>
            </a:r>
            <a:endParaRPr lang="en-US" sz="2000" dirty="0">
              <a:latin typeface="Lucida Fax" panose="02060602050505020204" pitchFamily="18" charset="0"/>
            </a:endParaRPr>
          </a:p>
        </p:txBody>
      </p:sp>
      <p:pic>
        <p:nvPicPr>
          <p:cNvPr id="18" name="Image 2" descr="preencoded.png"/>
          <p:cNvPicPr>
            <a:picLocks noChangeAspect="1"/>
          </p:cNvPicPr>
          <p:nvPr/>
        </p:nvPicPr>
        <p:blipFill>
          <a:blip r:embed="rId4"/>
          <a:stretch>
            <a:fillRect/>
          </a:stretch>
        </p:blipFill>
        <p:spPr>
          <a:xfrm>
            <a:off x="472599" y="2897554"/>
            <a:ext cx="482679" cy="482679"/>
          </a:xfrm>
          <a:prstGeom prst="rect">
            <a:avLst/>
          </a:prstGeom>
        </p:spPr>
      </p:pic>
      <p:sp>
        <p:nvSpPr>
          <p:cNvPr id="19" name="Text 3"/>
          <p:cNvSpPr/>
          <p:nvPr/>
        </p:nvSpPr>
        <p:spPr>
          <a:xfrm>
            <a:off x="1148278" y="2863860"/>
            <a:ext cx="2413516" cy="301585"/>
          </a:xfrm>
          <a:prstGeom prst="rect">
            <a:avLst/>
          </a:prstGeom>
          <a:noFill/>
          <a:ln/>
        </p:spPr>
        <p:txBody>
          <a:bodyPr wrap="none" lIns="0" tIns="0" rIns="0" bIns="0" rtlCol="0" anchor="t"/>
          <a:lstStyle/>
          <a:p>
            <a:pPr marL="0" indent="0" algn="l">
              <a:lnSpc>
                <a:spcPts val="2350"/>
              </a:lnSpc>
              <a:buNone/>
            </a:pPr>
            <a:r>
              <a:rPr lang="en-US" sz="2000" dirty="0">
                <a:solidFill>
                  <a:srgbClr val="E2E6E9"/>
                </a:solidFill>
                <a:latin typeface="Lucida Fax" panose="02060602050505020204" pitchFamily="18" charset="0"/>
                <a:ea typeface="Merriweather" pitchFamily="34" charset="-122"/>
                <a:cs typeface="Merriweather" pitchFamily="34" charset="-120"/>
              </a:rPr>
              <a:t>Credential hygiene</a:t>
            </a:r>
            <a:endParaRPr lang="en-US" sz="2000" dirty="0">
              <a:latin typeface="Lucida Fax" panose="02060602050505020204" pitchFamily="18" charset="0"/>
            </a:endParaRPr>
          </a:p>
        </p:txBody>
      </p:sp>
      <p:sp>
        <p:nvSpPr>
          <p:cNvPr id="20" name="Text 4"/>
          <p:cNvSpPr/>
          <p:nvPr/>
        </p:nvSpPr>
        <p:spPr>
          <a:xfrm>
            <a:off x="1148278" y="3281293"/>
            <a:ext cx="12603123" cy="308967"/>
          </a:xfrm>
          <a:prstGeom prst="rect">
            <a:avLst/>
          </a:prstGeom>
          <a:noFill/>
          <a:ln/>
        </p:spPr>
        <p:txBody>
          <a:bodyPr wrap="none" lIns="0" tIns="0" rIns="0" bIns="0" rtlCol="0" anchor="t"/>
          <a:lstStyle/>
          <a:p>
            <a:pPr marL="0" indent="0" algn="l">
              <a:lnSpc>
                <a:spcPts val="2400"/>
              </a:lnSpc>
              <a:buNone/>
            </a:pPr>
            <a:r>
              <a:rPr lang="en-US" sz="2000" dirty="0">
                <a:solidFill>
                  <a:srgbClr val="E2E6E9"/>
                </a:solidFill>
                <a:latin typeface="Lucida Fax" panose="02060602050505020204" pitchFamily="18" charset="0"/>
                <a:ea typeface="Merriweather" pitchFamily="34" charset="-122"/>
                <a:cs typeface="Merriweather" pitchFamily="34" charset="-120"/>
              </a:rPr>
              <a:t>Prevents breaches.</a:t>
            </a:r>
            <a:endParaRPr lang="en-US" sz="2000" dirty="0">
              <a:latin typeface="Lucida Fax" panose="02060602050505020204" pitchFamily="18" charset="0"/>
            </a:endParaRPr>
          </a:p>
        </p:txBody>
      </p:sp>
      <p:pic>
        <p:nvPicPr>
          <p:cNvPr id="21" name="Image 3" descr="preencoded.png"/>
          <p:cNvPicPr>
            <a:picLocks noChangeAspect="1"/>
          </p:cNvPicPr>
          <p:nvPr/>
        </p:nvPicPr>
        <p:blipFill>
          <a:blip r:embed="rId5"/>
          <a:stretch>
            <a:fillRect/>
          </a:stretch>
        </p:blipFill>
        <p:spPr>
          <a:xfrm>
            <a:off x="472599" y="4203194"/>
            <a:ext cx="482679" cy="482679"/>
          </a:xfrm>
          <a:prstGeom prst="rect">
            <a:avLst/>
          </a:prstGeom>
        </p:spPr>
      </p:pic>
      <p:sp>
        <p:nvSpPr>
          <p:cNvPr id="22" name="Text 5"/>
          <p:cNvSpPr/>
          <p:nvPr/>
        </p:nvSpPr>
        <p:spPr>
          <a:xfrm>
            <a:off x="1148278" y="4169499"/>
            <a:ext cx="2413516" cy="301585"/>
          </a:xfrm>
          <a:prstGeom prst="rect">
            <a:avLst/>
          </a:prstGeom>
          <a:noFill/>
          <a:ln/>
        </p:spPr>
        <p:txBody>
          <a:bodyPr wrap="none" lIns="0" tIns="0" rIns="0" bIns="0" rtlCol="0" anchor="t"/>
          <a:lstStyle/>
          <a:p>
            <a:pPr marL="0" indent="0" algn="l">
              <a:lnSpc>
                <a:spcPts val="2350"/>
              </a:lnSpc>
              <a:buNone/>
            </a:pPr>
            <a:r>
              <a:rPr lang="en-US" sz="2000" dirty="0">
                <a:solidFill>
                  <a:srgbClr val="E2E6E9"/>
                </a:solidFill>
                <a:latin typeface="Lucida Fax" panose="02060602050505020204" pitchFamily="18" charset="0"/>
                <a:ea typeface="Merriweather" pitchFamily="34" charset="-122"/>
                <a:cs typeface="Merriweather" pitchFamily="34" charset="-120"/>
              </a:rPr>
              <a:t>Cloud security</a:t>
            </a:r>
            <a:endParaRPr lang="en-US" sz="2000" dirty="0">
              <a:latin typeface="Lucida Fax" panose="02060602050505020204" pitchFamily="18" charset="0"/>
            </a:endParaRPr>
          </a:p>
        </p:txBody>
      </p:sp>
      <p:sp>
        <p:nvSpPr>
          <p:cNvPr id="23" name="Text 6"/>
          <p:cNvSpPr/>
          <p:nvPr/>
        </p:nvSpPr>
        <p:spPr>
          <a:xfrm>
            <a:off x="1148278" y="4586932"/>
            <a:ext cx="12603123" cy="308967"/>
          </a:xfrm>
          <a:prstGeom prst="rect">
            <a:avLst/>
          </a:prstGeom>
          <a:noFill/>
          <a:ln/>
        </p:spPr>
        <p:txBody>
          <a:bodyPr wrap="none" lIns="0" tIns="0" rIns="0" bIns="0" rtlCol="0" anchor="t"/>
          <a:lstStyle/>
          <a:p>
            <a:pPr marL="0" indent="0" algn="l">
              <a:lnSpc>
                <a:spcPts val="2400"/>
              </a:lnSpc>
              <a:buNone/>
            </a:pPr>
            <a:r>
              <a:rPr lang="en-US" sz="2000" dirty="0">
                <a:solidFill>
                  <a:srgbClr val="E2E6E9"/>
                </a:solidFill>
                <a:latin typeface="Lucida Fax" panose="02060602050505020204" pitchFamily="18" charset="0"/>
                <a:ea typeface="Merriweather" pitchFamily="34" charset="-122"/>
                <a:cs typeface="Merriweather" pitchFamily="34" charset="-120"/>
              </a:rPr>
              <a:t>Monitoring is essential.</a:t>
            </a:r>
            <a:endParaRPr lang="en-US" sz="2000" dirty="0">
              <a:latin typeface="Lucida Fax" panose="02060602050505020204" pitchFamily="18" charset="0"/>
            </a:endParaRPr>
          </a:p>
        </p:txBody>
      </p:sp>
      <p:sp>
        <p:nvSpPr>
          <p:cNvPr id="24" name="Text 7"/>
          <p:cNvSpPr/>
          <p:nvPr/>
        </p:nvSpPr>
        <p:spPr>
          <a:xfrm>
            <a:off x="472598" y="5122250"/>
            <a:ext cx="13278803" cy="308967"/>
          </a:xfrm>
          <a:prstGeom prst="rect">
            <a:avLst/>
          </a:prstGeom>
          <a:noFill/>
          <a:ln/>
        </p:spPr>
        <p:txBody>
          <a:bodyPr wrap="none" lIns="0" tIns="0" rIns="0" bIns="0" rtlCol="0" anchor="t"/>
          <a:lstStyle/>
          <a:p>
            <a:pPr marL="0" indent="0" algn="l">
              <a:lnSpc>
                <a:spcPts val="2400"/>
              </a:lnSpc>
              <a:buNone/>
            </a:pPr>
            <a:r>
              <a:rPr lang="en-US" sz="2000" dirty="0">
                <a:solidFill>
                  <a:srgbClr val="E2E6E9"/>
                </a:solidFill>
                <a:latin typeface="Lucida Fax" panose="02060602050505020204" pitchFamily="18" charset="0"/>
                <a:ea typeface="Merriweather" pitchFamily="34" charset="-122"/>
                <a:cs typeface="Merriweather" pitchFamily="34" charset="-120"/>
              </a:rPr>
              <a:t>Future Mitigations: Zero Trust Architecture adoption. Regular penetration testing of cloud environments.</a:t>
            </a:r>
            <a:endParaRPr lang="en-US" sz="2000" dirty="0">
              <a:latin typeface="Lucida Fax" panose="02060602050505020204" pitchFamily="18" charset="0"/>
            </a:endParaRPr>
          </a:p>
        </p:txBody>
      </p:sp>
      <p:pic>
        <p:nvPicPr>
          <p:cNvPr id="26" name="Picture 25">
            <a:extLst>
              <a:ext uri="{FF2B5EF4-FFF2-40B4-BE49-F238E27FC236}">
                <a16:creationId xmlns:a16="http://schemas.microsoft.com/office/drawing/2014/main" id="{48F3A807-FAA2-2EEF-AB69-15578AE276B4}"/>
              </a:ext>
            </a:extLst>
          </p:cNvPr>
          <p:cNvPicPr>
            <a:picLocks noChangeAspect="1"/>
          </p:cNvPicPr>
          <p:nvPr/>
        </p:nvPicPr>
        <p:blipFill>
          <a:blip r:embed="rId6"/>
          <a:stretch>
            <a:fillRect/>
          </a:stretch>
        </p:blipFill>
        <p:spPr>
          <a:xfrm>
            <a:off x="0" y="5819775"/>
            <a:ext cx="14630400" cy="24098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41FD77-C8D3-0577-7C97-DBA4178CBE85}"/>
              </a:ext>
            </a:extLst>
          </p:cNvPr>
          <p:cNvSpPr txBox="1"/>
          <p:nvPr/>
        </p:nvSpPr>
        <p:spPr>
          <a:xfrm>
            <a:off x="666044" y="2101429"/>
            <a:ext cx="10306756" cy="369332"/>
          </a:xfrm>
          <a:prstGeom prst="rect">
            <a:avLst/>
          </a:prstGeom>
          <a:noFill/>
        </p:spPr>
        <p:txBody>
          <a:bodyPr wrap="square">
            <a:spAutoFit/>
          </a:bodyPr>
          <a:lstStyle/>
          <a:p>
            <a:pPr algn="l">
              <a:spcBef>
                <a:spcPts val="1372"/>
              </a:spcBef>
              <a:spcAft>
                <a:spcPts val="1029"/>
              </a:spcAft>
              <a:buNone/>
            </a:pPr>
            <a:endParaRPr lang="en-US" dirty="0"/>
          </a:p>
        </p:txBody>
      </p:sp>
      <p:pic>
        <p:nvPicPr>
          <p:cNvPr id="8194" name="Picture 2" descr="Hospitals extorted after Oracle Health server breach: reports">
            <a:extLst>
              <a:ext uri="{FF2B5EF4-FFF2-40B4-BE49-F238E27FC236}">
                <a16:creationId xmlns:a16="http://schemas.microsoft.com/office/drawing/2014/main" id="{EF663B64-2142-26B1-4EA8-1E1B65E342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4831092" cy="83424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6F0A68-1380-709B-3803-C2EF8948BE2F}"/>
              </a:ext>
            </a:extLst>
          </p:cNvPr>
          <p:cNvSpPr txBox="1"/>
          <p:nvPr/>
        </p:nvSpPr>
        <p:spPr>
          <a:xfrm>
            <a:off x="931334" y="1222590"/>
            <a:ext cx="11667065" cy="5103961"/>
          </a:xfrm>
          <a:prstGeom prst="rect">
            <a:avLst/>
          </a:prstGeom>
          <a:noFill/>
        </p:spPr>
        <p:txBody>
          <a:bodyPr wrap="square">
            <a:spAutoFit/>
          </a:bodyPr>
          <a:lstStyle/>
          <a:p>
            <a:pPr algn="l">
              <a:spcBef>
                <a:spcPts val="1372"/>
              </a:spcBef>
              <a:spcAft>
                <a:spcPts val="1029"/>
              </a:spcAft>
              <a:buNone/>
            </a:pPr>
            <a:r>
              <a:rPr lang="en-US" sz="3600" b="1" i="0" dirty="0">
                <a:solidFill>
                  <a:srgbClr val="F8FAFF"/>
                </a:solidFill>
                <a:effectLst/>
                <a:latin typeface="Lucida Fax" panose="02060602050505020204" pitchFamily="18" charset="0"/>
              </a:rPr>
              <a:t>Conclusion &amp; References</a:t>
            </a:r>
          </a:p>
          <a:p>
            <a:pPr algn="l">
              <a:spcBef>
                <a:spcPts val="1372"/>
              </a:spcBef>
              <a:spcAft>
                <a:spcPts val="1029"/>
              </a:spcAft>
              <a:buNone/>
            </a:pPr>
            <a:endParaRPr lang="en-US" sz="3200" b="0" i="0" dirty="0">
              <a:solidFill>
                <a:srgbClr val="F8FAFF"/>
              </a:solidFill>
              <a:effectLst/>
              <a:latin typeface="Lucida Fax" panose="02060602050505020204" pitchFamily="18" charset="0"/>
            </a:endParaRPr>
          </a:p>
          <a:p>
            <a:pPr algn="l">
              <a:lnSpc>
                <a:spcPts val="2143"/>
              </a:lnSpc>
              <a:spcBef>
                <a:spcPts val="1029"/>
              </a:spcBef>
              <a:spcAft>
                <a:spcPts val="1029"/>
              </a:spcAft>
              <a:buNone/>
            </a:pPr>
            <a:r>
              <a:rPr lang="en-US" sz="3200" b="1" i="0" dirty="0">
                <a:solidFill>
                  <a:srgbClr val="F8FAFF"/>
                </a:solidFill>
                <a:effectLst/>
                <a:latin typeface="Lucida Fax" panose="02060602050505020204" pitchFamily="18" charset="0"/>
              </a:rPr>
              <a:t>Summary:</a:t>
            </a:r>
          </a:p>
          <a:p>
            <a:pPr algn="l">
              <a:lnSpc>
                <a:spcPts val="2143"/>
              </a:lnSpc>
              <a:spcBef>
                <a:spcPts val="1029"/>
              </a:spcBef>
              <a:spcAft>
                <a:spcPts val="1029"/>
              </a:spcAft>
              <a:buNone/>
            </a:pPr>
            <a:endParaRPr lang="en-US" sz="3200" b="0" i="0" dirty="0">
              <a:solidFill>
                <a:srgbClr val="F8FAFF"/>
              </a:solidFill>
              <a:effectLst/>
              <a:latin typeface="Lucida Fax" panose="02060602050505020204" pitchFamily="18" charset="0"/>
            </a:endParaRPr>
          </a:p>
          <a:p>
            <a:pPr algn="l">
              <a:lnSpc>
                <a:spcPts val="2143"/>
              </a:lnSpc>
              <a:spcBef>
                <a:spcPts val="1029"/>
              </a:spcBef>
              <a:spcAft>
                <a:spcPts val="1029"/>
              </a:spcAft>
              <a:buFont typeface="Arial" panose="020B0604020202020204" pitchFamily="34" charset="0"/>
              <a:buChar char="•"/>
            </a:pPr>
            <a:r>
              <a:rPr lang="en-US" sz="2800" b="0" i="0" dirty="0">
                <a:solidFill>
                  <a:srgbClr val="F8FAFF"/>
                </a:solidFill>
                <a:effectLst/>
                <a:latin typeface="Lucida Fax" panose="02060602050505020204" pitchFamily="18" charset="0"/>
              </a:rPr>
              <a:t>The Oracle breach underscores cloud security risks.</a:t>
            </a:r>
          </a:p>
          <a:p>
            <a:pPr algn="l">
              <a:lnSpc>
                <a:spcPts val="2143"/>
              </a:lnSpc>
              <a:spcBef>
                <a:spcPts val="1029"/>
              </a:spcBef>
              <a:spcAft>
                <a:spcPts val="1029"/>
              </a:spcAft>
            </a:pPr>
            <a:endParaRPr lang="en-US" sz="2800" b="0" i="0" dirty="0">
              <a:solidFill>
                <a:srgbClr val="F8FAFF"/>
              </a:solidFill>
              <a:effectLst/>
              <a:latin typeface="Lucida Fax" panose="02060602050505020204" pitchFamily="18" charset="0"/>
            </a:endParaRPr>
          </a:p>
          <a:p>
            <a:pPr algn="l">
              <a:lnSpc>
                <a:spcPts val="2143"/>
              </a:lnSpc>
              <a:spcBef>
                <a:spcPts val="300"/>
              </a:spcBef>
              <a:spcAft>
                <a:spcPts val="1029"/>
              </a:spcAft>
              <a:buFont typeface="Arial" panose="020B0604020202020204" pitchFamily="34" charset="0"/>
              <a:buChar char="•"/>
            </a:pPr>
            <a:r>
              <a:rPr lang="en-US" sz="2800" b="0" i="0" dirty="0">
                <a:solidFill>
                  <a:srgbClr val="F8FAFF"/>
                </a:solidFill>
                <a:effectLst/>
                <a:latin typeface="Lucida Fax" panose="02060602050505020204" pitchFamily="18" charset="0"/>
              </a:rPr>
              <a:t>Proactive measures (MFA, audits) can prevent future incidents.</a:t>
            </a:r>
          </a:p>
          <a:p>
            <a:pPr algn="l">
              <a:lnSpc>
                <a:spcPts val="2143"/>
              </a:lnSpc>
              <a:spcBef>
                <a:spcPts val="300"/>
              </a:spcBef>
              <a:spcAft>
                <a:spcPts val="1029"/>
              </a:spcAft>
            </a:pPr>
            <a:endParaRPr lang="en-US" sz="2800" b="0" i="0" dirty="0">
              <a:solidFill>
                <a:srgbClr val="F8FAFF"/>
              </a:solidFill>
              <a:effectLst/>
              <a:latin typeface="Lucida Fax" panose="02060602050505020204" pitchFamily="18" charset="0"/>
            </a:endParaRPr>
          </a:p>
          <a:p>
            <a:pPr>
              <a:buNone/>
            </a:pPr>
            <a:br>
              <a:rPr lang="en-US" dirty="0">
                <a:latin typeface="Lucida Fax" panose="02060602050505020204" pitchFamily="18" charset="0"/>
              </a:rPr>
            </a:br>
            <a:endParaRPr lang="en-US" dirty="0">
              <a:latin typeface="Lucida Fax" panose="02060602050505020204" pitchFamily="18" charset="0"/>
            </a:endParaRPr>
          </a:p>
        </p:txBody>
      </p:sp>
    </p:spTree>
    <p:extLst>
      <p:ext uri="{BB962C8B-B14F-4D97-AF65-F5344CB8AC3E}">
        <p14:creationId xmlns:p14="http://schemas.microsoft.com/office/powerpoint/2010/main" val="3425602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F714C-8AE5-100B-0CEC-672A8C03D09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2B84EC-C0F6-C669-C8BE-5CB32F3855C2}"/>
              </a:ext>
            </a:extLst>
          </p:cNvPr>
          <p:cNvSpPr txBox="1"/>
          <p:nvPr/>
        </p:nvSpPr>
        <p:spPr>
          <a:xfrm>
            <a:off x="666044" y="2101429"/>
            <a:ext cx="10306756" cy="369332"/>
          </a:xfrm>
          <a:prstGeom prst="rect">
            <a:avLst/>
          </a:prstGeom>
          <a:noFill/>
        </p:spPr>
        <p:txBody>
          <a:bodyPr wrap="square">
            <a:spAutoFit/>
          </a:bodyPr>
          <a:lstStyle/>
          <a:p>
            <a:pPr algn="l">
              <a:spcBef>
                <a:spcPts val="1372"/>
              </a:spcBef>
              <a:spcAft>
                <a:spcPts val="1029"/>
              </a:spcAft>
              <a:buNone/>
            </a:pPr>
            <a:endParaRPr lang="en-US" dirty="0"/>
          </a:p>
        </p:txBody>
      </p:sp>
      <p:pic>
        <p:nvPicPr>
          <p:cNvPr id="7171" name="Picture 3" descr="Four Tips for Preparing Your References">
            <a:extLst>
              <a:ext uri="{FF2B5EF4-FFF2-40B4-BE49-F238E27FC236}">
                <a16:creationId xmlns:a16="http://schemas.microsoft.com/office/drawing/2014/main" id="{293B63D9-7E1E-9522-4F27-8069CF57B1F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6711" y="-947495"/>
            <a:ext cx="15127111" cy="91770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FB3D1F-2BBE-6CC5-AC4A-6B2A1A8406E1}"/>
              </a:ext>
            </a:extLst>
          </p:cNvPr>
          <p:cNvSpPr txBox="1"/>
          <p:nvPr/>
        </p:nvSpPr>
        <p:spPr>
          <a:xfrm>
            <a:off x="135466" y="3119028"/>
            <a:ext cx="10938933" cy="480131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ucida Fax" panose="02060602050505020204" pitchFamily="18" charset="0"/>
              </a:rPr>
              <a:t>Alder, S. (2025, March 31). </a:t>
            </a:r>
            <a:r>
              <a:rPr kumimoji="0" lang="en-US" altLang="en-US" sz="1800" b="0" i="1" u="none" strike="noStrike" cap="none" normalizeH="0" baseline="0" dirty="0">
                <a:ln>
                  <a:noFill/>
                </a:ln>
                <a:effectLst/>
                <a:latin typeface="Lucida Fax" panose="02060602050505020204" pitchFamily="18" charset="0"/>
              </a:rPr>
              <a:t>Oracle Health Breach Affects Patients of Multiple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1" u="none" strike="noStrike" cap="none" normalizeH="0" baseline="0" dirty="0">
                <a:ln>
                  <a:noFill/>
                </a:ln>
                <a:effectLst/>
                <a:latin typeface="Lucida Fax" panose="02060602050505020204" pitchFamily="18" charset="0"/>
              </a:rPr>
              <a:t>U.S. Hospitals</a:t>
            </a:r>
            <a:r>
              <a:rPr kumimoji="0" lang="en-US" altLang="en-US" sz="1800" b="0" i="0" u="none" strike="noStrike" cap="none" normalizeH="0" baseline="0" dirty="0">
                <a:ln>
                  <a:noFill/>
                </a:ln>
                <a:effectLst/>
                <a:latin typeface="Lucida Fax" panose="02060602050505020204" pitchFamily="18" charset="0"/>
              </a:rPr>
              <a:t>. The HIPAA Journal. </a:t>
            </a:r>
            <a:r>
              <a:rPr kumimoji="0" lang="en-US" altLang="en-US" sz="1800" b="0" i="0" u="none" strike="noStrike" cap="none" normalizeH="0" baseline="0" dirty="0">
                <a:ln>
                  <a:noFill/>
                </a:ln>
                <a:effectLst/>
                <a:latin typeface="Lucida Fax" panose="02060602050505020204" pitchFamily="18" charset="0"/>
                <a:hlinkClick r:id="rId3">
                  <a:extLst>
                    <a:ext uri="{A12FA001-AC4F-418D-AE19-62706E023703}">
                      <ahyp:hlinkClr xmlns:ahyp="http://schemas.microsoft.com/office/drawing/2018/hyperlinkcolor" val="tx"/>
                    </a:ext>
                  </a:extLst>
                </a:hlinkClick>
              </a:rPr>
              <a:t>Oracle Blogs+9Oracle+9Oracle Docs+9</a:t>
            </a:r>
            <a:endParaRPr kumimoji="0" lang="en-US" altLang="en-US" sz="1800" b="0" i="0" u="none" strike="noStrike" cap="none" normalizeH="0" baseline="0" dirty="0">
              <a:ln>
                <a:noFill/>
              </a:ln>
              <a:effectLst/>
              <a:latin typeface="Lucida Fax" panose="020606020505050202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ucida Fax" panose="0206060205050502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effectLst/>
                <a:latin typeface="Lucida Fax" panose="02060602050505020204" pitchFamily="18" charset="0"/>
              </a:rPr>
              <a:t>CloudSEK</a:t>
            </a:r>
            <a:r>
              <a:rPr kumimoji="0" lang="en-US" altLang="en-US" sz="1800" b="0" i="0" u="none" strike="noStrike" cap="none" normalizeH="0" baseline="0" dirty="0">
                <a:ln>
                  <a:noFill/>
                </a:ln>
                <a:effectLst/>
                <a:latin typeface="Lucida Fax" panose="02060602050505020204" pitchFamily="18" charset="0"/>
              </a:rPr>
              <a:t>. (2025, March 27). </a:t>
            </a:r>
            <a:r>
              <a:rPr kumimoji="0" lang="en-US" altLang="en-US" sz="1800" b="0" i="1" u="none" strike="noStrike" cap="none" normalizeH="0" baseline="0" dirty="0">
                <a:ln>
                  <a:noFill/>
                </a:ln>
                <a:effectLst/>
                <a:latin typeface="Lucida Fax" panose="02060602050505020204" pitchFamily="18" charset="0"/>
              </a:rPr>
              <a:t>The Biggest Supply Chain Hack of 2025: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1" u="none" strike="noStrike" cap="none" normalizeH="0" baseline="0" dirty="0">
                <a:ln>
                  <a:noFill/>
                </a:ln>
                <a:effectLst/>
                <a:latin typeface="Lucida Fax" panose="02060602050505020204" pitchFamily="18" charset="0"/>
              </a:rPr>
              <a:t>6M Records Exfiltrated from Oracle Cloud Affecting Over 140K Tenants</a:t>
            </a:r>
            <a:r>
              <a:rPr kumimoji="0" lang="en-US" altLang="en-US" sz="1800" b="0" i="0" u="none" strike="noStrike" cap="none" normalizeH="0" baseline="0" dirty="0">
                <a:ln>
                  <a:noFill/>
                </a:ln>
                <a:effectLst/>
                <a:latin typeface="Lucida Fax" panose="02060602050505020204" pitchFamily="18"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err="1">
                <a:ln>
                  <a:noFill/>
                </a:ln>
                <a:effectLst/>
                <a:latin typeface="Lucida Fax" panose="02060602050505020204" pitchFamily="18" charset="0"/>
              </a:rPr>
              <a:t>CloudSEK</a:t>
            </a:r>
            <a:r>
              <a:rPr kumimoji="0" lang="en-US" altLang="en-US" sz="1800" b="0" i="0" u="none" strike="noStrike" cap="none" normalizeH="0" baseline="0" dirty="0">
                <a:ln>
                  <a:noFill/>
                </a:ln>
                <a:effectLst/>
                <a:latin typeface="Lucida Fax" panose="02060602050505020204" pitchFamily="18" charset="0"/>
              </a:rPr>
              <a:t> Blog. </a:t>
            </a:r>
            <a:r>
              <a:rPr kumimoji="0" lang="en-US" altLang="en-US" sz="1800" b="0" i="0" u="none" strike="noStrike" cap="none" normalizeH="0" baseline="0" dirty="0">
                <a:ln>
                  <a:noFill/>
                </a:ln>
                <a:effectLst/>
                <a:latin typeface="Lucida Fax" panose="02060602050505020204" pitchFamily="18" charset="0"/>
                <a:hlinkClick r:id="rId3">
                  <a:extLst>
                    <a:ext uri="{A12FA001-AC4F-418D-AE19-62706E023703}">
                      <ahyp:hlinkClr xmlns:ahyp="http://schemas.microsoft.com/office/drawing/2018/hyperlinkcolor" val="tx"/>
                    </a:ext>
                  </a:extLst>
                </a:hlinkClick>
              </a:rPr>
              <a:t>Oracle+4Oracle+4Oracle+4</a:t>
            </a:r>
            <a:endParaRPr kumimoji="0" lang="en-US" altLang="en-US" sz="1800" b="0" i="0" u="none" strike="noStrike" cap="none" normalizeH="0" baseline="0" dirty="0">
              <a:ln>
                <a:noFill/>
              </a:ln>
              <a:effectLst/>
              <a:latin typeface="Lucida Fax" panose="020606020505050202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ucida Fax" panose="0206060205050502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ucida Fax" panose="02060602050505020204" pitchFamily="18" charset="0"/>
              </a:rPr>
              <a:t>Bloomberg Law. (2025, April 2). </a:t>
            </a:r>
            <a:r>
              <a:rPr kumimoji="0" lang="en-US" altLang="en-US" sz="1800" b="0" i="1" u="none" strike="noStrike" cap="none" normalizeH="0" baseline="0" dirty="0">
                <a:ln>
                  <a:noFill/>
                </a:ln>
                <a:effectLst/>
                <a:latin typeface="Lucida Fax" panose="02060602050505020204" pitchFamily="18" charset="0"/>
              </a:rPr>
              <a:t>Oracle Health Hit With Class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1" u="none" strike="noStrike" cap="none" normalizeH="0" baseline="0" dirty="0">
                <a:ln>
                  <a:noFill/>
                </a:ln>
                <a:effectLst/>
                <a:latin typeface="Lucida Fax" panose="02060602050505020204" pitchFamily="18" charset="0"/>
              </a:rPr>
              <a:t>Action Over Breach of Patient Data</a:t>
            </a:r>
            <a:r>
              <a:rPr kumimoji="0" lang="en-US" altLang="en-US" sz="1800" b="0" i="0" u="none" strike="noStrike" cap="none" normalizeH="0" baseline="0" dirty="0">
                <a:ln>
                  <a:noFill/>
                </a:ln>
                <a:effectLst/>
                <a:latin typeface="Lucida Fax" panose="02060602050505020204" pitchFamily="18" charset="0"/>
              </a:rPr>
              <a:t>. Bloomberg Law.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ucida Fax" panose="0206060205050502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ucida Fax" panose="02060602050505020204" pitchFamily="18" charset="0"/>
              </a:rPr>
              <a:t>Huang, K. (2025, April 18). </a:t>
            </a:r>
            <a:r>
              <a:rPr kumimoji="0" lang="en-US" altLang="en-US" sz="1800" b="0" i="1" u="none" strike="noStrike" cap="none" normalizeH="0" baseline="0" dirty="0">
                <a:ln>
                  <a:noFill/>
                </a:ln>
                <a:effectLst/>
                <a:latin typeface="Lucida Fax" panose="02060602050505020204" pitchFamily="18" charset="0"/>
              </a:rPr>
              <a:t>Oracle Cloud Infrastructure Breach: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1" u="none" strike="noStrike" cap="none" normalizeH="0" baseline="0" dirty="0">
                <a:ln>
                  <a:noFill/>
                </a:ln>
                <a:effectLst/>
                <a:latin typeface="Lucida Fax" panose="02060602050505020204" pitchFamily="18" charset="0"/>
              </a:rPr>
              <a:t>Mitigating Future Attacks with Agentic AI</a:t>
            </a:r>
            <a:r>
              <a:rPr kumimoji="0" lang="en-US" altLang="en-US" sz="1800" b="0" i="0" u="none" strike="noStrike" cap="none" normalizeH="0" baseline="0" dirty="0">
                <a:ln>
                  <a:noFill/>
                </a:ln>
                <a:effectLst/>
                <a:latin typeface="Lucida Fax" panose="02060602050505020204" pitchFamily="18" charset="0"/>
              </a:rPr>
              <a:t>. Cloud Security Alliance Blog. </a:t>
            </a:r>
            <a:r>
              <a:rPr kumimoji="0" lang="en-US" altLang="en-US" sz="1800" b="0" i="0" u="none" strike="noStrike" cap="none" normalizeH="0" baseline="0" dirty="0">
                <a:ln>
                  <a:noFill/>
                </a:ln>
                <a:effectLst/>
                <a:latin typeface="Lucida Fax" panose="02060602050505020204" pitchFamily="18" charset="0"/>
                <a:hlinkClick r:id="rId4">
                  <a:extLst>
                    <a:ext uri="{A12FA001-AC4F-418D-AE19-62706E023703}">
                      <ahyp:hlinkClr xmlns:ahyp="http://schemas.microsoft.com/office/drawing/2018/hyperlinkcolor" val="tx"/>
                    </a:ext>
                  </a:extLst>
                </a:hlinkClick>
              </a:rPr>
              <a:t>Oracle</a:t>
            </a:r>
            <a:endParaRPr kumimoji="0" lang="en-US" altLang="en-US" sz="1800" b="0" i="0" u="none" strike="noStrike" cap="none" normalizeH="0" baseline="0" dirty="0">
              <a:ln>
                <a:noFill/>
              </a:ln>
              <a:effectLst/>
              <a:latin typeface="Lucida Fax" panose="020606020505050202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ucida Fax" panose="0206060205050502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ucida Fax" panose="02060602050505020204" pitchFamily="18" charset="0"/>
              </a:rPr>
              <a:t>Jones, C. (2025, April 2). </a:t>
            </a:r>
            <a:r>
              <a:rPr kumimoji="0" lang="en-US" altLang="en-US" sz="1800" b="0" i="1" u="none" strike="noStrike" cap="none" normalizeH="0" baseline="0" dirty="0">
                <a:ln>
                  <a:noFill/>
                </a:ln>
                <a:effectLst/>
                <a:latin typeface="Lucida Fax" panose="02060602050505020204" pitchFamily="18" charset="0"/>
              </a:rPr>
              <a:t>How Oracle Took a Security Breach Claim and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1" u="none" strike="noStrike" cap="none" normalizeH="0" baseline="0" dirty="0">
                <a:ln>
                  <a:noFill/>
                </a:ln>
                <a:effectLst/>
                <a:latin typeface="Lucida Fax" panose="02060602050505020204" pitchFamily="18" charset="0"/>
              </a:rPr>
              <a:t>Made It Worse</a:t>
            </a:r>
            <a:r>
              <a:rPr kumimoji="0" lang="en-US" altLang="en-US" sz="1800" b="0" i="0" u="none" strike="noStrike" cap="none" normalizeH="0" baseline="0" dirty="0">
                <a:ln>
                  <a:noFill/>
                </a:ln>
                <a:effectLst/>
                <a:latin typeface="Lucida Fax" panose="02060602050505020204" pitchFamily="18" charset="0"/>
              </a:rPr>
              <a:t>. The Register. </a:t>
            </a:r>
            <a:r>
              <a:rPr kumimoji="0" lang="en-US" altLang="en-US" sz="1800" b="0" i="0" u="none" strike="noStrike" cap="none" normalizeH="0" baseline="0" dirty="0">
                <a:ln>
                  <a:noFill/>
                </a:ln>
                <a:effectLst/>
                <a:latin typeface="Lucida Fax" panose="02060602050505020204" pitchFamily="18" charset="0"/>
                <a:hlinkClick r:id="rId5">
                  <a:extLst>
                    <a:ext uri="{A12FA001-AC4F-418D-AE19-62706E023703}">
                      <ahyp:hlinkClr xmlns:ahyp="http://schemas.microsoft.com/office/drawing/2018/hyperlinkcolor" val="tx"/>
                    </a:ext>
                  </a:extLst>
                </a:hlinkClick>
              </a:rPr>
              <a:t>Oracle Docs</a:t>
            </a:r>
            <a:endParaRPr kumimoji="0" lang="en-US" altLang="en-US" sz="1800" b="0" i="0" u="none" strike="noStrike" cap="none" normalizeH="0" baseline="0" dirty="0">
              <a:ln>
                <a:noFill/>
              </a:ln>
              <a:effectLst/>
              <a:latin typeface="Lucida Fax" panose="020606020505050202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effectLst/>
              <a:latin typeface="Lucida Fax" panose="020606020505050202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effectLst/>
                <a:latin typeface="Lucida Fax" panose="02060602050505020204" pitchFamily="18" charset="0"/>
              </a:rPr>
              <a:t>Oracle. (n.d.). </a:t>
            </a:r>
            <a:r>
              <a:rPr kumimoji="0" lang="en-US" altLang="en-US" sz="1800" b="0" i="1" u="none" strike="noStrike" cap="none" normalizeH="0" baseline="0" dirty="0">
                <a:ln>
                  <a:noFill/>
                </a:ln>
                <a:effectLst/>
                <a:latin typeface="Lucida Fax" panose="02060602050505020204" pitchFamily="18" charset="0"/>
              </a:rPr>
              <a:t>Security Incident Response</a:t>
            </a:r>
            <a:r>
              <a:rPr kumimoji="0" lang="en-US" altLang="en-US" sz="1800" b="0" i="0" u="none" strike="noStrike" cap="none" normalizeH="0" baseline="0" dirty="0">
                <a:ln>
                  <a:noFill/>
                </a:ln>
                <a:effectLst/>
                <a:latin typeface="Lucida Fax" panose="02060602050505020204" pitchFamily="18" charset="0"/>
              </a:rPr>
              <a:t>. Oracle. ​</a:t>
            </a:r>
          </a:p>
        </p:txBody>
      </p:sp>
    </p:spTree>
    <p:extLst>
      <p:ext uri="{BB962C8B-B14F-4D97-AF65-F5344CB8AC3E}">
        <p14:creationId xmlns:p14="http://schemas.microsoft.com/office/powerpoint/2010/main" val="3044059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acle Logo and symbol, meaning, history, PNG, brand">
            <a:extLst>
              <a:ext uri="{FF2B5EF4-FFF2-40B4-BE49-F238E27FC236}">
                <a16:creationId xmlns:a16="http://schemas.microsoft.com/office/drawing/2014/main" id="{250782DD-9E50-1674-5E45-B6A1BDC279D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4114800"/>
            <a:ext cx="73152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 Key to Success for HIPAA Compliance? | CurrentWare">
            <a:extLst>
              <a:ext uri="{FF2B5EF4-FFF2-40B4-BE49-F238E27FC236}">
                <a16:creationId xmlns:a16="http://schemas.microsoft.com/office/drawing/2014/main" id="{BD21BC5F-7384-E6C9-1227-BDA2B38E8006}"/>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114800"/>
            <a:ext cx="7315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CF0E6-5FA7-EB2A-9F95-448869136FBA}"/>
              </a:ext>
            </a:extLst>
          </p:cNvPr>
          <p:cNvSpPr txBox="1"/>
          <p:nvPr/>
        </p:nvSpPr>
        <p:spPr>
          <a:xfrm>
            <a:off x="8094133" y="2438400"/>
            <a:ext cx="6220178" cy="1938992"/>
          </a:xfrm>
          <a:prstGeom prst="rect">
            <a:avLst/>
          </a:prstGeom>
          <a:noFill/>
        </p:spPr>
        <p:txBody>
          <a:bodyPr wrap="square" rtlCol="0">
            <a:spAutoFit/>
          </a:bodyPr>
          <a:lstStyle/>
          <a:p>
            <a:r>
              <a:rPr lang="en-US" sz="2000" b="0" i="0" dirty="0">
                <a:solidFill>
                  <a:srgbClr val="EEF0FF"/>
                </a:solidFill>
                <a:effectLst/>
                <a:latin typeface="Lucida Fax" panose="02060602050505020204" pitchFamily="18" charset="0"/>
              </a:rPr>
              <a:t>HIPAA stands for the Health Insurance Portability and Accountability Act, a federal law enacted in 1996 that aims to protect patient privacy and ensure the security of health information.</a:t>
            </a:r>
            <a:endParaRPr lang="en-US" sz="2000" dirty="0">
              <a:latin typeface="Lucida Fax" panose="02060602050505020204" pitchFamily="18" charset="0"/>
            </a:endParaRPr>
          </a:p>
          <a:p>
            <a:endParaRPr lang="en-US" sz="2000" dirty="0"/>
          </a:p>
        </p:txBody>
      </p:sp>
      <p:sp>
        <p:nvSpPr>
          <p:cNvPr id="5" name="TextBox 4">
            <a:extLst>
              <a:ext uri="{FF2B5EF4-FFF2-40B4-BE49-F238E27FC236}">
                <a16:creationId xmlns:a16="http://schemas.microsoft.com/office/drawing/2014/main" id="{AA15301C-CD07-3562-4E52-AB99693125CF}"/>
              </a:ext>
            </a:extLst>
          </p:cNvPr>
          <p:cNvSpPr txBox="1"/>
          <p:nvPr/>
        </p:nvSpPr>
        <p:spPr>
          <a:xfrm>
            <a:off x="316089" y="2438400"/>
            <a:ext cx="6683022" cy="1631216"/>
          </a:xfrm>
          <a:prstGeom prst="rect">
            <a:avLst/>
          </a:prstGeom>
          <a:noFill/>
        </p:spPr>
        <p:txBody>
          <a:bodyPr wrap="square" rtlCol="0">
            <a:spAutoFit/>
          </a:bodyPr>
          <a:lstStyle/>
          <a:p>
            <a:r>
              <a:rPr lang="en-US" sz="2000" b="0" i="0" dirty="0">
                <a:solidFill>
                  <a:schemeClr val="bg1"/>
                </a:solidFill>
                <a:effectLst/>
                <a:latin typeface="Lucida Fax" panose="02060602050505020204" pitchFamily="18" charset="0"/>
              </a:rPr>
              <a:t>Oracle is a multinational computer technology corporation that primarily </a:t>
            </a:r>
            <a:r>
              <a:rPr lang="en-US" sz="2000" dirty="0">
                <a:solidFill>
                  <a:schemeClr val="bg1"/>
                </a:solidFill>
                <a:latin typeface="Lucida Fax" panose="02060602050505020204" pitchFamily="18" charset="0"/>
              </a:rPr>
              <a:t>develops and markets database software, cloud-engineered systems, and enterprise software products</a:t>
            </a:r>
            <a:r>
              <a:rPr lang="en-US" sz="2000" b="0" i="0" dirty="0">
                <a:solidFill>
                  <a:schemeClr val="bg1"/>
                </a:solidFill>
                <a:effectLst/>
                <a:latin typeface="Lucida Fax" panose="02060602050505020204" pitchFamily="18" charset="0"/>
              </a:rPr>
              <a:t>.</a:t>
            </a:r>
            <a:endParaRPr lang="en-US" sz="2000" dirty="0">
              <a:solidFill>
                <a:schemeClr val="bg1"/>
              </a:solidFill>
              <a:latin typeface="Lucida Fax" panose="02060602050505020204" pitchFamily="18" charset="0"/>
            </a:endParaRPr>
          </a:p>
          <a:p>
            <a:endParaRPr lang="en-US" sz="2000" dirty="0"/>
          </a:p>
        </p:txBody>
      </p:sp>
      <p:sp>
        <p:nvSpPr>
          <p:cNvPr id="6" name="TextBox 5">
            <a:extLst>
              <a:ext uri="{FF2B5EF4-FFF2-40B4-BE49-F238E27FC236}">
                <a16:creationId xmlns:a16="http://schemas.microsoft.com/office/drawing/2014/main" id="{25BDC2FA-E019-0A37-9ADF-C63294AD245E}"/>
              </a:ext>
            </a:extLst>
          </p:cNvPr>
          <p:cNvSpPr txBox="1"/>
          <p:nvPr/>
        </p:nvSpPr>
        <p:spPr>
          <a:xfrm>
            <a:off x="440267" y="756356"/>
            <a:ext cx="10272889" cy="584775"/>
          </a:xfrm>
          <a:prstGeom prst="rect">
            <a:avLst/>
          </a:prstGeom>
          <a:noFill/>
        </p:spPr>
        <p:txBody>
          <a:bodyPr wrap="square" rtlCol="0">
            <a:spAutoFit/>
          </a:bodyPr>
          <a:lstStyle/>
          <a:p>
            <a:r>
              <a:rPr lang="en-US" sz="3200" dirty="0">
                <a:solidFill>
                  <a:schemeClr val="bg1"/>
                </a:solidFill>
                <a:latin typeface="Lucida Fax" panose="02060602050505020204" pitchFamily="18" charset="0"/>
              </a:rPr>
              <a:t>What is Oracle and HIPAA?</a:t>
            </a:r>
          </a:p>
        </p:txBody>
      </p:sp>
    </p:spTree>
    <p:extLst>
      <p:ext uri="{BB962C8B-B14F-4D97-AF65-F5344CB8AC3E}">
        <p14:creationId xmlns:p14="http://schemas.microsoft.com/office/powerpoint/2010/main" val="3443348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Text 3"/>
          <p:cNvSpPr/>
          <p:nvPr/>
        </p:nvSpPr>
        <p:spPr>
          <a:xfrm>
            <a:off x="1054280" y="1310378"/>
            <a:ext cx="3085386" cy="385524"/>
          </a:xfrm>
          <a:prstGeom prst="rect">
            <a:avLst/>
          </a:prstGeom>
          <a:noFill/>
          <a:ln/>
        </p:spPr>
        <p:txBody>
          <a:bodyPr wrap="none" lIns="0" tIns="0" rIns="0" bIns="0" rtlCol="0" anchor="t"/>
          <a:lstStyle/>
          <a:p>
            <a:pPr marL="0" indent="0" algn="l">
              <a:lnSpc>
                <a:spcPts val="3000"/>
              </a:lnSpc>
              <a:buNone/>
            </a:pPr>
            <a:r>
              <a:rPr lang="en-US" sz="3200" dirty="0">
                <a:solidFill>
                  <a:srgbClr val="F5F0F0"/>
                </a:solidFill>
                <a:latin typeface="Lucida Fax" panose="02060602050505020204" pitchFamily="18" charset="0"/>
                <a:ea typeface="Merriweather" pitchFamily="34" charset="-122"/>
                <a:cs typeface="Merriweather" pitchFamily="34" charset="-120"/>
              </a:rPr>
              <a:t>Justification</a:t>
            </a:r>
            <a:endParaRPr lang="en-US" sz="3200" dirty="0">
              <a:latin typeface="Lucida Fax" panose="02060602050505020204" pitchFamily="18" charset="0"/>
            </a:endParaRPr>
          </a:p>
        </p:txBody>
      </p:sp>
      <p:pic>
        <p:nvPicPr>
          <p:cNvPr id="37" name="Picture 36">
            <a:extLst>
              <a:ext uri="{FF2B5EF4-FFF2-40B4-BE49-F238E27FC236}">
                <a16:creationId xmlns:a16="http://schemas.microsoft.com/office/drawing/2014/main" id="{A09D7E4E-476E-A901-1B62-D9C0CFD9AE4E}"/>
              </a:ext>
            </a:extLst>
          </p:cNvPr>
          <p:cNvPicPr>
            <a:picLocks noGrp="1" noRot="1" noChangeAspect="1" noMove="1" noResize="1" noEditPoints="1" noAdjustHandles="1" noChangeArrowheads="1" noChangeShapeType="1" noCrop="1"/>
          </p:cNvPicPr>
          <p:nvPr/>
        </p:nvPicPr>
        <p:blipFill>
          <a:blip r:embed="rId3"/>
          <a:stretch>
            <a:fillRect/>
          </a:stretch>
        </p:blipFill>
        <p:spPr>
          <a:xfrm>
            <a:off x="7796933" y="0"/>
            <a:ext cx="6833467" cy="822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8B71A24B-7C4A-54F3-8E6F-79C13468F3BB}"/>
              </a:ext>
            </a:extLst>
          </p:cNvPr>
          <p:cNvSpPr txBox="1"/>
          <p:nvPr/>
        </p:nvSpPr>
        <p:spPr>
          <a:xfrm>
            <a:off x="1054280" y="2090713"/>
            <a:ext cx="4933925" cy="63991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E2E6E9"/>
                </a:solidFill>
                <a:latin typeface="Lucida Fax" panose="02060602050505020204" pitchFamily="18" charset="0"/>
                <a:ea typeface="Merriweather" pitchFamily="34" charset="-122"/>
                <a:cs typeface="Merriweather" pitchFamily="34" charset="-120"/>
              </a:rPr>
              <a:t>Major breach affecting sensitive healthcare data.</a:t>
            </a:r>
          </a:p>
          <a:p>
            <a:endParaRPr lang="en-US" sz="2400" dirty="0">
              <a:solidFill>
                <a:srgbClr val="E2E6E9"/>
              </a:solidFill>
              <a:latin typeface="Lucida Fax" panose="02060602050505020204" pitchFamily="18" charset="0"/>
              <a:ea typeface="Merriweather" pitchFamily="34" charset="-122"/>
              <a:cs typeface="Merriweather" pitchFamily="34" charset="-120"/>
            </a:endParaRPr>
          </a:p>
          <a:p>
            <a:pPr marL="285750" indent="-285750">
              <a:buFont typeface="Arial" panose="020B0604020202020204" pitchFamily="34" charset="0"/>
              <a:buChar char="•"/>
            </a:pPr>
            <a:r>
              <a:rPr lang="en-US" sz="2400" dirty="0">
                <a:solidFill>
                  <a:srgbClr val="E2E6E9"/>
                </a:solidFill>
                <a:latin typeface="Lucida Fax" panose="02060602050505020204" pitchFamily="18" charset="0"/>
                <a:ea typeface="Merriweather" pitchFamily="34" charset="-122"/>
                <a:cs typeface="Merriweather" pitchFamily="34" charset="-120"/>
              </a:rPr>
              <a:t>Highlights risks in third-party cloud services.</a:t>
            </a:r>
          </a:p>
          <a:p>
            <a:endParaRPr lang="en-US" sz="2400" dirty="0">
              <a:solidFill>
                <a:srgbClr val="E2E6E9"/>
              </a:solidFill>
              <a:latin typeface="Lucida Fax" panose="02060602050505020204" pitchFamily="18" charset="0"/>
              <a:ea typeface="Merriweather" pitchFamily="34" charset="-122"/>
              <a:cs typeface="Merriweather" pitchFamily="34" charset="-120"/>
            </a:endParaRPr>
          </a:p>
          <a:p>
            <a:pPr marL="285750" indent="-285750">
              <a:buFont typeface="Arial" panose="020B0604020202020204" pitchFamily="34" charset="0"/>
              <a:buChar char="•"/>
            </a:pPr>
            <a:r>
              <a:rPr lang="en-US" sz="2400" dirty="0">
                <a:solidFill>
                  <a:schemeClr val="bg1"/>
                </a:solidFill>
                <a:latin typeface="Lucida Fax" panose="02060602050505020204" pitchFamily="18" charset="0"/>
                <a:ea typeface="Merriweather" pitchFamily="34" charset="-122"/>
                <a:cs typeface="Merriweather" pitchFamily="34" charset="-120"/>
              </a:rPr>
              <a:t>Led to regulatory scrutiny and CISA (</a:t>
            </a:r>
            <a:r>
              <a:rPr lang="en-US" sz="2400" i="0" dirty="0">
                <a:solidFill>
                  <a:schemeClr val="bg1"/>
                </a:solidFill>
                <a:effectLst/>
                <a:latin typeface="Lucida Fax" panose="02060602050505020204" pitchFamily="18" charset="0"/>
              </a:rPr>
              <a:t>Cybersecurity</a:t>
            </a:r>
            <a:r>
              <a:rPr lang="en-US" sz="2400" dirty="0">
                <a:solidFill>
                  <a:schemeClr val="bg1"/>
                </a:solidFill>
                <a:latin typeface="Lucida Fax" panose="02060602050505020204" pitchFamily="18" charset="0"/>
              </a:rPr>
              <a:t> </a:t>
            </a:r>
            <a:r>
              <a:rPr lang="en-US" sz="2400" i="0" dirty="0">
                <a:solidFill>
                  <a:schemeClr val="bg1"/>
                </a:solidFill>
                <a:effectLst/>
                <a:latin typeface="Lucida Fax" panose="02060602050505020204" pitchFamily="18" charset="0"/>
              </a:rPr>
              <a:t>and Infrastructure Security Agency)</a:t>
            </a:r>
            <a:r>
              <a:rPr lang="en-US" sz="2400" dirty="0">
                <a:solidFill>
                  <a:schemeClr val="bg1"/>
                </a:solidFill>
                <a:latin typeface="Lucida Fax" panose="02060602050505020204" pitchFamily="18" charset="0"/>
                <a:ea typeface="Merriweather" pitchFamily="34" charset="-122"/>
                <a:cs typeface="Merriweather" pitchFamily="34" charset="-120"/>
              </a:rPr>
              <a:t> advisories.</a:t>
            </a:r>
          </a:p>
          <a:p>
            <a:endParaRPr lang="en-US" sz="2400" dirty="0">
              <a:solidFill>
                <a:schemeClr val="bg1"/>
              </a:solidFill>
              <a:latin typeface="Lucida Fax" panose="02060602050505020204" pitchFamily="18" charset="0"/>
              <a:ea typeface="Merriweather" pitchFamily="34" charset="-122"/>
              <a:cs typeface="Merriweather" pitchFamily="34" charset="-120"/>
            </a:endParaRPr>
          </a:p>
          <a:p>
            <a:pPr marL="285750" indent="-285750">
              <a:buFont typeface="Arial" panose="020B0604020202020204" pitchFamily="34" charset="0"/>
              <a:buChar char="•"/>
            </a:pPr>
            <a:r>
              <a:rPr lang="en-US" sz="2400" dirty="0">
                <a:solidFill>
                  <a:srgbClr val="E2E6E9"/>
                </a:solidFill>
                <a:latin typeface="Lucida Fax" panose="02060602050505020204" pitchFamily="18" charset="0"/>
                <a:ea typeface="Merriweather" pitchFamily="34" charset="-122"/>
                <a:cs typeface="Merriweather" pitchFamily="34" charset="-120"/>
              </a:rPr>
              <a:t>Demonstrates the impact of credential-based attacks.</a:t>
            </a:r>
            <a:endParaRPr lang="en-US" sz="2400" dirty="0">
              <a:latin typeface="Lucida Fax" panose="02060602050505020204" pitchFamily="18" charset="0"/>
            </a:endParaRPr>
          </a:p>
          <a:p>
            <a:pPr algn="l">
              <a:lnSpc>
                <a:spcPts val="3100"/>
              </a:lnSpc>
              <a:buSzPct val="100000"/>
            </a:pPr>
            <a:endParaRPr lang="en-US" sz="2400" dirty="0">
              <a:solidFill>
                <a:schemeClr val="bg1"/>
              </a:solidFill>
              <a:latin typeface="Lucida Fax" panose="02060602050505020204" pitchFamily="18" charset="0"/>
            </a:endParaRPr>
          </a:p>
          <a:p>
            <a:endParaRPr lang="en-US" sz="2400" dirty="0">
              <a:latin typeface="Lucida Fax" panose="02060602050505020204" pitchFamily="18" charset="0"/>
            </a:endParaRPr>
          </a:p>
          <a:p>
            <a:endParaRPr lang="en-US" sz="2400" dirty="0">
              <a:latin typeface="Lucida Fax" panose="02060602050505020204" pitchFamily="18" charset="0"/>
            </a:endParaRPr>
          </a:p>
          <a:p>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BBF5C-4DC8-92B6-146F-02BF07068EC3}"/>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5B80C03F-A57B-3041-7A8E-22425E6B5DE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4630400" cy="9052932"/>
          </a:xfrm>
          <a:prstGeom prst="rect">
            <a:avLst/>
          </a:prstGeom>
        </p:spPr>
      </p:pic>
      <p:sp>
        <p:nvSpPr>
          <p:cNvPr id="16" name="TextBox 15">
            <a:extLst>
              <a:ext uri="{FF2B5EF4-FFF2-40B4-BE49-F238E27FC236}">
                <a16:creationId xmlns:a16="http://schemas.microsoft.com/office/drawing/2014/main" id="{7E55C250-BDC5-3950-C252-8BC5CDC87071}"/>
              </a:ext>
            </a:extLst>
          </p:cNvPr>
          <p:cNvSpPr txBox="1"/>
          <p:nvPr/>
        </p:nvSpPr>
        <p:spPr>
          <a:xfrm>
            <a:off x="657922" y="2227957"/>
            <a:ext cx="13459521" cy="4401205"/>
          </a:xfrm>
          <a:prstGeom prst="rect">
            <a:avLst/>
          </a:prstGeom>
          <a:noFill/>
        </p:spPr>
        <p:txBody>
          <a:bodyPr wrap="square">
            <a:spAutoFit/>
          </a:bodyPr>
          <a:lstStyle/>
          <a:p>
            <a:pPr algn="l" fontAlgn="base">
              <a:buNone/>
            </a:pPr>
            <a:r>
              <a:rPr lang="en-US" sz="2800" b="0" i="0" dirty="0">
                <a:solidFill>
                  <a:schemeClr val="bg1"/>
                </a:solidFill>
                <a:effectLst/>
                <a:latin typeface="Lucida Fax" panose="02060602050505020204" pitchFamily="18" charset="0"/>
              </a:rPr>
              <a:t>Oracle recently experienced two separate data breach incidents. The first occurred around February 20, 2025, when Oracle Health discovered a security breach within its network. They initiated an investigation and found that on or after January 22, 2025, an unauthorized third party had accessed the company's servers and copied patient data to an unknown external location.</a:t>
            </a:r>
          </a:p>
          <a:p>
            <a:pPr algn="l" fontAlgn="base"/>
            <a:r>
              <a:rPr lang="en-US" sz="2800" b="0" i="0" dirty="0">
                <a:solidFill>
                  <a:schemeClr val="bg1"/>
                </a:solidFill>
                <a:effectLst/>
                <a:latin typeface="Lucida Fax" panose="02060602050505020204" pitchFamily="18" charset="0"/>
              </a:rPr>
              <a:t>The second incident involved Oracle Cloud servers. In this case, a hacker using the online alias rose87168 posted on a cybercrime forum, offering the data of 6 million Oracle Cloud customers. Although Oracle has denied this data breach.</a:t>
            </a:r>
          </a:p>
        </p:txBody>
      </p:sp>
      <p:sp>
        <p:nvSpPr>
          <p:cNvPr id="17" name="TextBox 16">
            <a:extLst>
              <a:ext uri="{FF2B5EF4-FFF2-40B4-BE49-F238E27FC236}">
                <a16:creationId xmlns:a16="http://schemas.microsoft.com/office/drawing/2014/main" id="{7C3B1BD4-8C03-25E0-347E-233AD2E54FFB}"/>
              </a:ext>
            </a:extLst>
          </p:cNvPr>
          <p:cNvSpPr txBox="1"/>
          <p:nvPr/>
        </p:nvSpPr>
        <p:spPr>
          <a:xfrm>
            <a:off x="657923" y="663466"/>
            <a:ext cx="7437864" cy="923330"/>
          </a:xfrm>
          <a:prstGeom prst="rect">
            <a:avLst/>
          </a:prstGeom>
          <a:noFill/>
        </p:spPr>
        <p:txBody>
          <a:bodyPr wrap="square" rtlCol="0">
            <a:spAutoFit/>
          </a:bodyPr>
          <a:lstStyle/>
          <a:p>
            <a:r>
              <a:rPr lang="en-US" sz="5400" dirty="0">
                <a:solidFill>
                  <a:schemeClr val="bg1"/>
                </a:solidFill>
              </a:rPr>
              <a:t>So…What happened?</a:t>
            </a:r>
          </a:p>
        </p:txBody>
      </p:sp>
    </p:spTree>
    <p:extLst>
      <p:ext uri="{BB962C8B-B14F-4D97-AF65-F5344CB8AC3E}">
        <p14:creationId xmlns:p14="http://schemas.microsoft.com/office/powerpoint/2010/main" val="794339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4104" name="Picture 8" descr="Hackers Threaten to Dump 9/11 Related Insurance Files If Ransom Not Paid In  Bitcoin">
            <a:extLst>
              <a:ext uri="{FF2B5EF4-FFF2-40B4-BE49-F238E27FC236}">
                <a16:creationId xmlns:a16="http://schemas.microsoft.com/office/drawing/2014/main" id="{D6CCCB7C-CA1B-C28D-AB4B-9BECDB2EA2C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658"/>
            <a:ext cx="14636908" cy="822594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0">
            <a:extLst>
              <a:ext uri="{FF2B5EF4-FFF2-40B4-BE49-F238E27FC236}">
                <a16:creationId xmlns:a16="http://schemas.microsoft.com/office/drawing/2014/main" id="{A18D9993-01D1-BB34-D8A3-1DCAC16AC141}"/>
              </a:ext>
            </a:extLst>
          </p:cNvPr>
          <p:cNvSpPr/>
          <p:nvPr/>
        </p:nvSpPr>
        <p:spPr>
          <a:xfrm>
            <a:off x="863798" y="740414"/>
            <a:ext cx="7189113" cy="771287"/>
          </a:xfrm>
          <a:prstGeom prst="rect">
            <a:avLst/>
          </a:prstGeom>
          <a:noFill/>
          <a:ln/>
        </p:spPr>
        <p:txBody>
          <a:bodyPr wrap="none" lIns="0" tIns="0" rIns="0" bIns="0" rtlCol="0" anchor="t"/>
          <a:lstStyle/>
          <a:p>
            <a:pPr marL="0" indent="0" algn="l">
              <a:lnSpc>
                <a:spcPts val="6050"/>
              </a:lnSpc>
              <a:buNone/>
            </a:pPr>
            <a:r>
              <a:rPr lang="en-US" sz="3200" dirty="0">
                <a:solidFill>
                  <a:srgbClr val="F5F0F0"/>
                </a:solidFill>
                <a:latin typeface="Lucida Fax" panose="02060602050505020204" pitchFamily="18" charset="0"/>
                <a:ea typeface="Merriweather" pitchFamily="34" charset="-122"/>
                <a:cs typeface="Merriweather" pitchFamily="34" charset="-120"/>
              </a:rPr>
              <a:t>Background &amp; Overview</a:t>
            </a:r>
            <a:endParaRPr lang="en-US" sz="3200" dirty="0">
              <a:latin typeface="Lucida Fax" panose="02060602050505020204" pitchFamily="18" charset="0"/>
            </a:endParaRPr>
          </a:p>
        </p:txBody>
      </p:sp>
      <p:sp>
        <p:nvSpPr>
          <p:cNvPr id="13" name="Text 1">
            <a:extLst>
              <a:ext uri="{FF2B5EF4-FFF2-40B4-BE49-F238E27FC236}">
                <a16:creationId xmlns:a16="http://schemas.microsoft.com/office/drawing/2014/main" id="{D9C8F409-FC8E-D80A-3D69-2C27E02ED83D}"/>
              </a:ext>
            </a:extLst>
          </p:cNvPr>
          <p:cNvSpPr/>
          <p:nvPr/>
        </p:nvSpPr>
        <p:spPr>
          <a:xfrm>
            <a:off x="863798" y="2157157"/>
            <a:ext cx="3085386" cy="385524"/>
          </a:xfrm>
          <a:prstGeom prst="rect">
            <a:avLst/>
          </a:prstGeom>
          <a:noFill/>
          <a:ln/>
        </p:spPr>
        <p:txBody>
          <a:bodyPr wrap="none" lIns="0" tIns="0" rIns="0" bIns="0" rtlCol="0" anchor="t"/>
          <a:lstStyle/>
          <a:p>
            <a:pPr marL="0" indent="0" algn="l">
              <a:lnSpc>
                <a:spcPts val="3000"/>
              </a:lnSpc>
              <a:buNone/>
            </a:pPr>
            <a:r>
              <a:rPr lang="en-US" sz="2000" dirty="0">
                <a:solidFill>
                  <a:srgbClr val="F5F0F0"/>
                </a:solidFill>
                <a:latin typeface="Lucida Fax" panose="02060602050505020204" pitchFamily="18" charset="0"/>
                <a:ea typeface="Merriweather" pitchFamily="34" charset="-122"/>
                <a:cs typeface="Merriweather" pitchFamily="34" charset="-120"/>
              </a:rPr>
              <a:t>What Happened?</a:t>
            </a:r>
            <a:endParaRPr lang="en-US" sz="2000" dirty="0">
              <a:latin typeface="Lucida Fax" panose="02060602050505020204" pitchFamily="18" charset="0"/>
            </a:endParaRPr>
          </a:p>
        </p:txBody>
      </p:sp>
      <p:sp>
        <p:nvSpPr>
          <p:cNvPr id="14" name="Text 2">
            <a:extLst>
              <a:ext uri="{FF2B5EF4-FFF2-40B4-BE49-F238E27FC236}">
                <a16:creationId xmlns:a16="http://schemas.microsoft.com/office/drawing/2014/main" id="{31BEACE3-267B-B44A-6DA1-5545E2691940}"/>
              </a:ext>
            </a:extLst>
          </p:cNvPr>
          <p:cNvSpPr/>
          <p:nvPr/>
        </p:nvSpPr>
        <p:spPr>
          <a:xfrm>
            <a:off x="856179" y="2976801"/>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2000" dirty="0">
                <a:solidFill>
                  <a:srgbClr val="E2E6E9"/>
                </a:solidFill>
                <a:latin typeface="Lucida Fax" panose="02060602050505020204" pitchFamily="18" charset="0"/>
                <a:ea typeface="Merriweather" pitchFamily="34" charset="-122"/>
                <a:cs typeface="Merriweather" pitchFamily="34" charset="-120"/>
              </a:rPr>
              <a:t>Oracle Health, formerly </a:t>
            </a:r>
            <a:r>
              <a:rPr lang="en-US" sz="2000" dirty="0" err="1">
                <a:solidFill>
                  <a:srgbClr val="E2E6E9"/>
                </a:solidFill>
                <a:latin typeface="Lucida Fax" panose="02060602050505020204" pitchFamily="18" charset="0"/>
                <a:ea typeface="Merriweather" pitchFamily="34" charset="-122"/>
                <a:cs typeface="Merriweather" pitchFamily="34" charset="-120"/>
              </a:rPr>
              <a:t>cerner</a:t>
            </a:r>
            <a:r>
              <a:rPr lang="en-US" sz="2000" dirty="0">
                <a:solidFill>
                  <a:srgbClr val="E2E6E9"/>
                </a:solidFill>
                <a:latin typeface="Lucida Fax" panose="02060602050505020204" pitchFamily="18" charset="0"/>
                <a:ea typeface="Merriweather" pitchFamily="34" charset="-122"/>
                <a:cs typeface="Merriweather" pitchFamily="34" charset="-120"/>
              </a:rPr>
              <a:t> suffered a breach exposing patient records.</a:t>
            </a:r>
            <a:endParaRPr lang="en-US" sz="2000" dirty="0">
              <a:latin typeface="Lucida Fax" panose="02060602050505020204" pitchFamily="18" charset="0"/>
            </a:endParaRPr>
          </a:p>
        </p:txBody>
      </p:sp>
      <p:sp>
        <p:nvSpPr>
          <p:cNvPr id="15" name="Text 3">
            <a:extLst>
              <a:ext uri="{FF2B5EF4-FFF2-40B4-BE49-F238E27FC236}">
                <a16:creationId xmlns:a16="http://schemas.microsoft.com/office/drawing/2014/main" id="{17C2F074-7F40-A4B1-E009-AA1FA7C35374}"/>
              </a:ext>
            </a:extLst>
          </p:cNvPr>
          <p:cNvSpPr/>
          <p:nvPr/>
        </p:nvSpPr>
        <p:spPr>
          <a:xfrm>
            <a:off x="856178" y="3811191"/>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2E6E9"/>
                </a:solidFill>
                <a:latin typeface="Lucida Fax" panose="02060602050505020204" pitchFamily="18" charset="0"/>
                <a:ea typeface="Merriweather" pitchFamily="34" charset="-122"/>
                <a:cs typeface="Merriweather" pitchFamily="34" charset="-120"/>
              </a:rPr>
              <a:t>Attackers exploited weak credentials.</a:t>
            </a:r>
            <a:endParaRPr lang="en-US" sz="2000" dirty="0">
              <a:latin typeface="Lucida Fax" panose="02060602050505020204" pitchFamily="18" charset="0"/>
            </a:endParaRPr>
          </a:p>
        </p:txBody>
      </p:sp>
      <p:sp>
        <p:nvSpPr>
          <p:cNvPr id="16" name="Text 4">
            <a:extLst>
              <a:ext uri="{FF2B5EF4-FFF2-40B4-BE49-F238E27FC236}">
                <a16:creationId xmlns:a16="http://schemas.microsoft.com/office/drawing/2014/main" id="{A34D33DA-B71B-4ECB-B856-9CDD94C5CC32}"/>
              </a:ext>
            </a:extLst>
          </p:cNvPr>
          <p:cNvSpPr/>
          <p:nvPr/>
        </p:nvSpPr>
        <p:spPr>
          <a:xfrm>
            <a:off x="856177" y="4489727"/>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2E6E9"/>
                </a:solidFill>
                <a:latin typeface="Lucida Fax" panose="02060602050505020204" pitchFamily="18" charset="0"/>
                <a:ea typeface="Merriweather" pitchFamily="34" charset="-122"/>
                <a:cs typeface="Merriweather" pitchFamily="34" charset="-120"/>
              </a:rPr>
              <a:t>Linked to a broader Oracle Cloud vulnerability.</a:t>
            </a:r>
            <a:endParaRPr lang="en-US" sz="2000" dirty="0">
              <a:latin typeface="Lucida Fax" panose="02060602050505020204" pitchFamily="18" charset="0"/>
            </a:endParaRPr>
          </a:p>
        </p:txBody>
      </p:sp>
      <p:sp>
        <p:nvSpPr>
          <p:cNvPr id="17" name="Text 5">
            <a:extLst>
              <a:ext uri="{FF2B5EF4-FFF2-40B4-BE49-F238E27FC236}">
                <a16:creationId xmlns:a16="http://schemas.microsoft.com/office/drawing/2014/main" id="{38690B86-6371-9440-384E-9675214317BC}"/>
              </a:ext>
            </a:extLst>
          </p:cNvPr>
          <p:cNvSpPr/>
          <p:nvPr/>
        </p:nvSpPr>
        <p:spPr>
          <a:xfrm>
            <a:off x="7315200" y="2083160"/>
            <a:ext cx="3085386" cy="385524"/>
          </a:xfrm>
          <a:prstGeom prst="rect">
            <a:avLst/>
          </a:prstGeom>
          <a:noFill/>
          <a:ln/>
        </p:spPr>
        <p:txBody>
          <a:bodyPr wrap="none" lIns="0" tIns="0" rIns="0" bIns="0" rtlCol="0" anchor="t"/>
          <a:lstStyle/>
          <a:p>
            <a:pPr marL="0" indent="0" algn="l">
              <a:lnSpc>
                <a:spcPts val="3000"/>
              </a:lnSpc>
              <a:buNone/>
            </a:pPr>
            <a:r>
              <a:rPr lang="en-US" sz="2000" dirty="0">
                <a:solidFill>
                  <a:srgbClr val="F5F0F0"/>
                </a:solidFill>
                <a:latin typeface="Lucida Fax" panose="02060602050505020204" pitchFamily="18" charset="0"/>
                <a:ea typeface="Merriweather" pitchFamily="34" charset="-122"/>
                <a:cs typeface="Merriweather" pitchFamily="34" charset="-120"/>
              </a:rPr>
              <a:t>Why It Matters</a:t>
            </a:r>
            <a:endParaRPr lang="en-US" sz="2000" dirty="0">
              <a:latin typeface="Lucida Fax" panose="02060602050505020204" pitchFamily="18" charset="0"/>
            </a:endParaRPr>
          </a:p>
        </p:txBody>
      </p:sp>
      <p:sp>
        <p:nvSpPr>
          <p:cNvPr id="18" name="Text 6">
            <a:extLst>
              <a:ext uri="{FF2B5EF4-FFF2-40B4-BE49-F238E27FC236}">
                <a16:creationId xmlns:a16="http://schemas.microsoft.com/office/drawing/2014/main" id="{53FFB9EF-1A22-2019-6135-900C4682E959}"/>
              </a:ext>
            </a:extLst>
          </p:cNvPr>
          <p:cNvSpPr/>
          <p:nvPr/>
        </p:nvSpPr>
        <p:spPr>
          <a:xfrm>
            <a:off x="7426309" y="2976801"/>
            <a:ext cx="6150293" cy="394811"/>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2E6E9"/>
                </a:solidFill>
                <a:latin typeface="Lucida Fax" panose="02060602050505020204" pitchFamily="18" charset="0"/>
                <a:ea typeface="Merriweather" pitchFamily="34" charset="-122"/>
                <a:cs typeface="Merriweather" pitchFamily="34" charset="-120"/>
              </a:rPr>
              <a:t>Healthcare data is highly sensitive (HIPAA).</a:t>
            </a:r>
            <a:endParaRPr lang="en-US" sz="2000" dirty="0">
              <a:latin typeface="Lucida Fax" panose="02060602050505020204" pitchFamily="18" charset="0"/>
            </a:endParaRPr>
          </a:p>
        </p:txBody>
      </p:sp>
      <p:sp>
        <p:nvSpPr>
          <p:cNvPr id="19" name="Text 7">
            <a:extLst>
              <a:ext uri="{FF2B5EF4-FFF2-40B4-BE49-F238E27FC236}">
                <a16:creationId xmlns:a16="http://schemas.microsoft.com/office/drawing/2014/main" id="{44187C1B-1877-6EA4-C7E5-858E566F3063}"/>
              </a:ext>
            </a:extLst>
          </p:cNvPr>
          <p:cNvSpPr/>
          <p:nvPr/>
        </p:nvSpPr>
        <p:spPr>
          <a:xfrm>
            <a:off x="7511904" y="3766423"/>
            <a:ext cx="6150293" cy="789622"/>
          </a:xfrm>
          <a:prstGeom prst="rect">
            <a:avLst/>
          </a:prstGeom>
          <a:noFill/>
          <a:ln/>
        </p:spPr>
        <p:txBody>
          <a:bodyPr wrap="square" lIns="0" tIns="0" rIns="0" bIns="0" rtlCol="0" anchor="t"/>
          <a:lstStyle/>
          <a:p>
            <a:pPr marL="342900" indent="-342900" algn="l">
              <a:lnSpc>
                <a:spcPts val="3100"/>
              </a:lnSpc>
              <a:buSzPct val="100000"/>
              <a:buChar char="•"/>
            </a:pPr>
            <a:r>
              <a:rPr lang="en-US" sz="2000" dirty="0">
                <a:solidFill>
                  <a:srgbClr val="E2E6E9"/>
                </a:solidFill>
                <a:latin typeface="Lucida Fax" panose="02060602050505020204" pitchFamily="18" charset="0"/>
                <a:ea typeface="Merriweather" pitchFamily="34" charset="-122"/>
                <a:cs typeface="Merriweather" pitchFamily="34" charset="-120"/>
              </a:rPr>
              <a:t>Raises concerns about cloud service provider security.</a:t>
            </a:r>
            <a:endParaRPr lang="en-US" sz="2000" dirty="0">
              <a:latin typeface="Lucida Fax" panose="0206060205050502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FB69A-5148-DDD1-D52B-2FCE0C20F9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7AF453B-CDE5-4BDE-F353-FC46F9994DFE}"/>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4630400" cy="8229600"/>
          </a:xfrm>
          <a:prstGeom prst="rect">
            <a:avLst/>
          </a:prstGeom>
        </p:spPr>
      </p:pic>
      <p:sp>
        <p:nvSpPr>
          <p:cNvPr id="15" name="Text 0">
            <a:extLst>
              <a:ext uri="{FF2B5EF4-FFF2-40B4-BE49-F238E27FC236}">
                <a16:creationId xmlns:a16="http://schemas.microsoft.com/office/drawing/2014/main" id="{FFC0E8E3-D898-F874-4037-CD6E457127C3}"/>
              </a:ext>
            </a:extLst>
          </p:cNvPr>
          <p:cNvSpPr/>
          <p:nvPr/>
        </p:nvSpPr>
        <p:spPr>
          <a:xfrm>
            <a:off x="776526" y="712232"/>
            <a:ext cx="7188160" cy="693301"/>
          </a:xfrm>
          <a:prstGeom prst="rect">
            <a:avLst/>
          </a:prstGeom>
          <a:noFill/>
          <a:ln/>
        </p:spPr>
        <p:txBody>
          <a:bodyPr wrap="none" lIns="0" tIns="0" rIns="0" bIns="0" rtlCol="0" anchor="t"/>
          <a:lstStyle/>
          <a:p>
            <a:pPr marL="0" indent="0" algn="l">
              <a:lnSpc>
                <a:spcPts val="5450"/>
              </a:lnSpc>
              <a:buNone/>
            </a:pPr>
            <a:r>
              <a:rPr lang="en-US" sz="3200" dirty="0">
                <a:solidFill>
                  <a:schemeClr val="bg1"/>
                </a:solidFill>
                <a:latin typeface="Lucida Fax" panose="02060602050505020204" pitchFamily="18" charset="0"/>
              </a:rPr>
              <a:t>Hacking Timeline:</a:t>
            </a:r>
          </a:p>
        </p:txBody>
      </p:sp>
      <p:sp>
        <p:nvSpPr>
          <p:cNvPr id="16" name="Shape 2">
            <a:extLst>
              <a:ext uri="{FF2B5EF4-FFF2-40B4-BE49-F238E27FC236}">
                <a16:creationId xmlns:a16="http://schemas.microsoft.com/office/drawing/2014/main" id="{5D03F574-2696-B25C-FE22-E50D2E341D69}"/>
              </a:ext>
            </a:extLst>
          </p:cNvPr>
          <p:cNvSpPr/>
          <p:nvPr/>
        </p:nvSpPr>
        <p:spPr>
          <a:xfrm>
            <a:off x="1245215" y="2222183"/>
            <a:ext cx="665559" cy="30480"/>
          </a:xfrm>
          <a:prstGeom prst="roundRect">
            <a:avLst>
              <a:gd name="adj" fmla="val 305745"/>
            </a:avLst>
          </a:prstGeom>
          <a:solidFill>
            <a:srgbClr val="194A99"/>
          </a:solidFill>
          <a:ln/>
        </p:spPr>
        <p:txBody>
          <a:bodyPr/>
          <a:lstStyle/>
          <a:p>
            <a:endParaRPr lang="en-US" sz="2400">
              <a:latin typeface="Lucida Fax" panose="02060602050505020204" pitchFamily="18" charset="0"/>
            </a:endParaRPr>
          </a:p>
        </p:txBody>
      </p:sp>
      <p:sp>
        <p:nvSpPr>
          <p:cNvPr id="17" name="Shape 3">
            <a:extLst>
              <a:ext uri="{FF2B5EF4-FFF2-40B4-BE49-F238E27FC236}">
                <a16:creationId xmlns:a16="http://schemas.microsoft.com/office/drawing/2014/main" id="{56A8305C-F7C3-2DA0-2D9C-E72F0D60EC83}"/>
              </a:ext>
            </a:extLst>
          </p:cNvPr>
          <p:cNvSpPr/>
          <p:nvPr/>
        </p:nvSpPr>
        <p:spPr>
          <a:xfrm>
            <a:off x="776466" y="1987868"/>
            <a:ext cx="499229" cy="499229"/>
          </a:xfrm>
          <a:prstGeom prst="roundRect">
            <a:avLst>
              <a:gd name="adj" fmla="val 18667"/>
            </a:avLst>
          </a:prstGeom>
          <a:solidFill>
            <a:srgbClr val="003180"/>
          </a:solidFill>
          <a:ln w="7620">
            <a:solidFill>
              <a:srgbClr val="194A99"/>
            </a:solidFill>
            <a:prstDash val="solid"/>
          </a:ln>
        </p:spPr>
        <p:txBody>
          <a:bodyPr/>
          <a:lstStyle/>
          <a:p>
            <a:endParaRPr lang="en-US" sz="2400">
              <a:latin typeface="Lucida Fax" panose="02060602050505020204" pitchFamily="18" charset="0"/>
            </a:endParaRPr>
          </a:p>
        </p:txBody>
      </p:sp>
      <p:sp>
        <p:nvSpPr>
          <p:cNvPr id="20" name="Text 4">
            <a:extLst>
              <a:ext uri="{FF2B5EF4-FFF2-40B4-BE49-F238E27FC236}">
                <a16:creationId xmlns:a16="http://schemas.microsoft.com/office/drawing/2014/main" id="{CEC39BA2-24DA-BADE-19C5-0F03A9D44561}"/>
              </a:ext>
            </a:extLst>
          </p:cNvPr>
          <p:cNvSpPr/>
          <p:nvPr/>
        </p:nvSpPr>
        <p:spPr>
          <a:xfrm>
            <a:off x="859631" y="2029420"/>
            <a:ext cx="332780" cy="416004"/>
          </a:xfrm>
          <a:prstGeom prst="rect">
            <a:avLst/>
          </a:prstGeom>
          <a:noFill/>
          <a:ln/>
        </p:spPr>
        <p:txBody>
          <a:bodyPr wrap="none" lIns="0" tIns="0" rIns="0" bIns="0" rtlCol="0" anchor="t"/>
          <a:lstStyle/>
          <a:p>
            <a:pPr marL="0" indent="0" algn="ctr">
              <a:lnSpc>
                <a:spcPts val="2600"/>
              </a:lnSpc>
              <a:buNone/>
            </a:pPr>
            <a:r>
              <a:rPr lang="en-US" sz="2400" dirty="0">
                <a:solidFill>
                  <a:srgbClr val="E2E6E9"/>
                </a:solidFill>
                <a:latin typeface="Lucida Fax" panose="02060602050505020204" pitchFamily="18" charset="0"/>
                <a:ea typeface="Merriweather" pitchFamily="34" charset="-122"/>
                <a:cs typeface="Merriweather" pitchFamily="34" charset="-120"/>
              </a:rPr>
              <a:t>1</a:t>
            </a:r>
            <a:endParaRPr lang="en-US" sz="2400" dirty="0">
              <a:latin typeface="Lucida Fax" panose="02060602050505020204" pitchFamily="18" charset="0"/>
            </a:endParaRPr>
          </a:p>
        </p:txBody>
      </p:sp>
      <p:sp>
        <p:nvSpPr>
          <p:cNvPr id="21" name="Text 5">
            <a:extLst>
              <a:ext uri="{FF2B5EF4-FFF2-40B4-BE49-F238E27FC236}">
                <a16:creationId xmlns:a16="http://schemas.microsoft.com/office/drawing/2014/main" id="{D5C7280E-4512-F99D-4106-8B357204C338}"/>
              </a:ext>
            </a:extLst>
          </p:cNvPr>
          <p:cNvSpPr/>
          <p:nvPr/>
        </p:nvSpPr>
        <p:spPr>
          <a:xfrm>
            <a:off x="2135505" y="1960126"/>
            <a:ext cx="2773442" cy="346591"/>
          </a:xfrm>
          <a:prstGeom prst="rect">
            <a:avLst/>
          </a:prstGeom>
          <a:noFill/>
          <a:ln/>
        </p:spPr>
        <p:txBody>
          <a:bodyPr wrap="none" lIns="0" tIns="0" rIns="0" bIns="0" rtlCol="0" anchor="t"/>
          <a:lstStyle/>
          <a:p>
            <a:pPr marL="0" indent="0" algn="l">
              <a:lnSpc>
                <a:spcPts val="2700"/>
              </a:lnSpc>
              <a:buNone/>
            </a:pPr>
            <a:r>
              <a:rPr lang="en-US" sz="2400" dirty="0">
                <a:solidFill>
                  <a:srgbClr val="E2E6E9"/>
                </a:solidFill>
                <a:latin typeface="Lucida Fax" panose="02060602050505020204" pitchFamily="18" charset="0"/>
              </a:rPr>
              <a:t>January 22</a:t>
            </a:r>
            <a:endParaRPr lang="en-US" sz="2400" dirty="0">
              <a:latin typeface="Lucida Fax" panose="02060602050505020204" pitchFamily="18" charset="0"/>
            </a:endParaRPr>
          </a:p>
        </p:txBody>
      </p:sp>
      <p:sp>
        <p:nvSpPr>
          <p:cNvPr id="26" name="Text 6">
            <a:extLst>
              <a:ext uri="{FF2B5EF4-FFF2-40B4-BE49-F238E27FC236}">
                <a16:creationId xmlns:a16="http://schemas.microsoft.com/office/drawing/2014/main" id="{74DE626C-EF5C-7C26-86E6-F4D68ECFF7A6}"/>
              </a:ext>
            </a:extLst>
          </p:cNvPr>
          <p:cNvSpPr/>
          <p:nvPr/>
        </p:nvSpPr>
        <p:spPr>
          <a:xfrm>
            <a:off x="2135505" y="2439829"/>
            <a:ext cx="6231969" cy="355044"/>
          </a:xfrm>
          <a:prstGeom prst="rect">
            <a:avLst/>
          </a:prstGeom>
          <a:noFill/>
          <a:ln/>
        </p:spPr>
        <p:txBody>
          <a:bodyPr wrap="none" lIns="0" tIns="0" rIns="0" bIns="0" rtlCol="0" anchor="t"/>
          <a:lstStyle/>
          <a:p>
            <a:pPr marL="0" indent="0" algn="l">
              <a:lnSpc>
                <a:spcPts val="2750"/>
              </a:lnSpc>
              <a:buNone/>
            </a:pPr>
            <a:r>
              <a:rPr lang="en-US" sz="2000" dirty="0">
                <a:solidFill>
                  <a:schemeClr val="bg1"/>
                </a:solidFill>
                <a:latin typeface="Lucida Fax" panose="02060602050505020204" pitchFamily="18" charset="0"/>
              </a:rPr>
              <a:t>S</a:t>
            </a:r>
            <a:r>
              <a:rPr lang="en-US" sz="2000" b="0" i="0" dirty="0">
                <a:solidFill>
                  <a:schemeClr val="bg1"/>
                </a:solidFill>
                <a:effectLst/>
                <a:latin typeface="Lucida Fax" panose="02060602050505020204" pitchFamily="18" charset="0"/>
              </a:rPr>
              <a:t>tolen credentials were used to access the legacy servers.</a:t>
            </a:r>
            <a:endParaRPr lang="en-US" sz="2000" dirty="0">
              <a:solidFill>
                <a:schemeClr val="bg1"/>
              </a:solidFill>
              <a:latin typeface="Lucida Fax" panose="02060602050505020204" pitchFamily="18" charset="0"/>
            </a:endParaRPr>
          </a:p>
        </p:txBody>
      </p:sp>
      <p:sp>
        <p:nvSpPr>
          <p:cNvPr id="27" name="Shape 7">
            <a:extLst>
              <a:ext uri="{FF2B5EF4-FFF2-40B4-BE49-F238E27FC236}">
                <a16:creationId xmlns:a16="http://schemas.microsoft.com/office/drawing/2014/main" id="{E9C8528B-B6CC-B698-9754-8BE787BA2791}"/>
              </a:ext>
            </a:extLst>
          </p:cNvPr>
          <p:cNvSpPr/>
          <p:nvPr/>
        </p:nvSpPr>
        <p:spPr>
          <a:xfrm>
            <a:off x="1245215" y="3722370"/>
            <a:ext cx="665559" cy="30480"/>
          </a:xfrm>
          <a:prstGeom prst="roundRect">
            <a:avLst>
              <a:gd name="adj" fmla="val 305745"/>
            </a:avLst>
          </a:prstGeom>
          <a:solidFill>
            <a:srgbClr val="194A99"/>
          </a:solidFill>
          <a:ln/>
        </p:spPr>
        <p:txBody>
          <a:bodyPr/>
          <a:lstStyle/>
          <a:p>
            <a:endParaRPr lang="en-US" sz="2400">
              <a:latin typeface="Lucida Fax" panose="02060602050505020204" pitchFamily="18" charset="0"/>
            </a:endParaRPr>
          </a:p>
        </p:txBody>
      </p:sp>
      <p:sp>
        <p:nvSpPr>
          <p:cNvPr id="28" name="Shape 8">
            <a:extLst>
              <a:ext uri="{FF2B5EF4-FFF2-40B4-BE49-F238E27FC236}">
                <a16:creationId xmlns:a16="http://schemas.microsoft.com/office/drawing/2014/main" id="{04AD2ADA-144C-FFF7-3EAF-2EAACC346D5C}"/>
              </a:ext>
            </a:extLst>
          </p:cNvPr>
          <p:cNvSpPr/>
          <p:nvPr/>
        </p:nvSpPr>
        <p:spPr>
          <a:xfrm>
            <a:off x="776466" y="3488055"/>
            <a:ext cx="499229" cy="499229"/>
          </a:xfrm>
          <a:prstGeom prst="roundRect">
            <a:avLst>
              <a:gd name="adj" fmla="val 18667"/>
            </a:avLst>
          </a:prstGeom>
          <a:solidFill>
            <a:srgbClr val="003180"/>
          </a:solidFill>
          <a:ln w="7620">
            <a:solidFill>
              <a:srgbClr val="194A99"/>
            </a:solidFill>
            <a:prstDash val="solid"/>
          </a:ln>
        </p:spPr>
        <p:txBody>
          <a:bodyPr/>
          <a:lstStyle/>
          <a:p>
            <a:endParaRPr lang="en-US" sz="2400">
              <a:latin typeface="Lucida Fax" panose="02060602050505020204" pitchFamily="18" charset="0"/>
            </a:endParaRPr>
          </a:p>
        </p:txBody>
      </p:sp>
      <p:sp>
        <p:nvSpPr>
          <p:cNvPr id="29" name="Text 9">
            <a:extLst>
              <a:ext uri="{FF2B5EF4-FFF2-40B4-BE49-F238E27FC236}">
                <a16:creationId xmlns:a16="http://schemas.microsoft.com/office/drawing/2014/main" id="{9C946250-5DB2-A6C3-0898-165B0CB7A9CC}"/>
              </a:ext>
            </a:extLst>
          </p:cNvPr>
          <p:cNvSpPr/>
          <p:nvPr/>
        </p:nvSpPr>
        <p:spPr>
          <a:xfrm>
            <a:off x="859631" y="3529608"/>
            <a:ext cx="332780" cy="416004"/>
          </a:xfrm>
          <a:prstGeom prst="rect">
            <a:avLst/>
          </a:prstGeom>
          <a:noFill/>
          <a:ln/>
        </p:spPr>
        <p:txBody>
          <a:bodyPr wrap="none" lIns="0" tIns="0" rIns="0" bIns="0" rtlCol="0" anchor="t"/>
          <a:lstStyle/>
          <a:p>
            <a:pPr marL="0" indent="0" algn="ctr">
              <a:lnSpc>
                <a:spcPts val="2600"/>
              </a:lnSpc>
              <a:buNone/>
            </a:pPr>
            <a:r>
              <a:rPr lang="en-US" sz="2400" dirty="0">
                <a:solidFill>
                  <a:srgbClr val="E2E6E9"/>
                </a:solidFill>
                <a:latin typeface="Lucida Fax" panose="02060602050505020204" pitchFamily="18" charset="0"/>
                <a:ea typeface="Merriweather" pitchFamily="34" charset="-122"/>
                <a:cs typeface="Merriweather" pitchFamily="34" charset="-120"/>
              </a:rPr>
              <a:t>2</a:t>
            </a:r>
            <a:endParaRPr lang="en-US" sz="2400" dirty="0">
              <a:latin typeface="Lucida Fax" panose="02060602050505020204" pitchFamily="18" charset="0"/>
            </a:endParaRPr>
          </a:p>
        </p:txBody>
      </p:sp>
      <p:sp>
        <p:nvSpPr>
          <p:cNvPr id="30" name="Text 10">
            <a:extLst>
              <a:ext uri="{FF2B5EF4-FFF2-40B4-BE49-F238E27FC236}">
                <a16:creationId xmlns:a16="http://schemas.microsoft.com/office/drawing/2014/main" id="{E2EE1822-25EB-A047-1841-743227F11AC4}"/>
              </a:ext>
            </a:extLst>
          </p:cNvPr>
          <p:cNvSpPr/>
          <p:nvPr/>
        </p:nvSpPr>
        <p:spPr>
          <a:xfrm>
            <a:off x="2135505" y="3460313"/>
            <a:ext cx="2773442" cy="346591"/>
          </a:xfrm>
          <a:prstGeom prst="rect">
            <a:avLst/>
          </a:prstGeom>
          <a:noFill/>
          <a:ln/>
        </p:spPr>
        <p:txBody>
          <a:bodyPr wrap="none" lIns="0" tIns="0" rIns="0" bIns="0" rtlCol="0" anchor="t"/>
          <a:lstStyle/>
          <a:p>
            <a:pPr marL="0" indent="0" algn="l">
              <a:lnSpc>
                <a:spcPts val="2700"/>
              </a:lnSpc>
              <a:buNone/>
            </a:pPr>
            <a:r>
              <a:rPr lang="en-US" sz="2400" dirty="0">
                <a:solidFill>
                  <a:srgbClr val="E2E6E9"/>
                </a:solidFill>
                <a:latin typeface="Lucida Fax" panose="02060602050505020204" pitchFamily="18" charset="0"/>
              </a:rPr>
              <a:t>February 20</a:t>
            </a:r>
            <a:endParaRPr lang="en-US" sz="2400" dirty="0">
              <a:latin typeface="Lucida Fax" panose="02060602050505020204" pitchFamily="18" charset="0"/>
            </a:endParaRPr>
          </a:p>
        </p:txBody>
      </p:sp>
      <p:sp>
        <p:nvSpPr>
          <p:cNvPr id="31" name="Text 11">
            <a:extLst>
              <a:ext uri="{FF2B5EF4-FFF2-40B4-BE49-F238E27FC236}">
                <a16:creationId xmlns:a16="http://schemas.microsoft.com/office/drawing/2014/main" id="{E8D3DC2F-8FB4-2ADF-A02A-3D0194E7DCED}"/>
              </a:ext>
            </a:extLst>
          </p:cNvPr>
          <p:cNvSpPr/>
          <p:nvPr/>
        </p:nvSpPr>
        <p:spPr>
          <a:xfrm>
            <a:off x="2135505" y="3940016"/>
            <a:ext cx="6231969" cy="355044"/>
          </a:xfrm>
          <a:prstGeom prst="rect">
            <a:avLst/>
          </a:prstGeom>
          <a:noFill/>
          <a:ln/>
        </p:spPr>
        <p:txBody>
          <a:bodyPr wrap="none" lIns="0" tIns="0" rIns="0" bIns="0" rtlCol="0" anchor="t"/>
          <a:lstStyle/>
          <a:p>
            <a:pPr marL="0" indent="0" algn="l">
              <a:lnSpc>
                <a:spcPts val="2750"/>
              </a:lnSpc>
              <a:buNone/>
            </a:pPr>
            <a:r>
              <a:rPr lang="en-US" sz="2000" b="0" i="0" dirty="0">
                <a:solidFill>
                  <a:schemeClr val="bg1"/>
                </a:solidFill>
                <a:effectLst/>
                <a:latin typeface="Lucida Fax" panose="02060602050505020204" pitchFamily="18" charset="0"/>
              </a:rPr>
              <a:t>The security incident was identified.</a:t>
            </a:r>
            <a:endParaRPr lang="en-US" sz="2000" dirty="0">
              <a:solidFill>
                <a:schemeClr val="bg1"/>
              </a:solidFill>
              <a:latin typeface="Lucida Fax" panose="02060602050505020204" pitchFamily="18" charset="0"/>
            </a:endParaRPr>
          </a:p>
        </p:txBody>
      </p:sp>
      <p:sp>
        <p:nvSpPr>
          <p:cNvPr id="32" name="Text 15">
            <a:extLst>
              <a:ext uri="{FF2B5EF4-FFF2-40B4-BE49-F238E27FC236}">
                <a16:creationId xmlns:a16="http://schemas.microsoft.com/office/drawing/2014/main" id="{A80A1C71-4A9F-5671-7434-026342347313}"/>
              </a:ext>
            </a:extLst>
          </p:cNvPr>
          <p:cNvSpPr/>
          <p:nvPr/>
        </p:nvSpPr>
        <p:spPr>
          <a:xfrm>
            <a:off x="2135505" y="4960501"/>
            <a:ext cx="2773442" cy="346591"/>
          </a:xfrm>
          <a:prstGeom prst="rect">
            <a:avLst/>
          </a:prstGeom>
          <a:noFill/>
          <a:ln/>
        </p:spPr>
        <p:txBody>
          <a:bodyPr wrap="none" lIns="0" tIns="0" rIns="0" bIns="0" rtlCol="0" anchor="t"/>
          <a:lstStyle/>
          <a:p>
            <a:pPr marL="0" indent="0" algn="l">
              <a:lnSpc>
                <a:spcPts val="2700"/>
              </a:lnSpc>
              <a:buNone/>
            </a:pPr>
            <a:endParaRPr lang="en-US" sz="2400" dirty="0">
              <a:latin typeface="Lucida Fax" panose="02060602050505020204" pitchFamily="18" charset="0"/>
            </a:endParaRPr>
          </a:p>
        </p:txBody>
      </p:sp>
      <p:sp>
        <p:nvSpPr>
          <p:cNvPr id="33" name="Text 16">
            <a:extLst>
              <a:ext uri="{FF2B5EF4-FFF2-40B4-BE49-F238E27FC236}">
                <a16:creationId xmlns:a16="http://schemas.microsoft.com/office/drawing/2014/main" id="{DC632735-20BE-6DF9-77FD-A5427980D434}"/>
              </a:ext>
            </a:extLst>
          </p:cNvPr>
          <p:cNvSpPr/>
          <p:nvPr/>
        </p:nvSpPr>
        <p:spPr>
          <a:xfrm>
            <a:off x="2135505" y="5440204"/>
            <a:ext cx="6231969" cy="355044"/>
          </a:xfrm>
          <a:prstGeom prst="rect">
            <a:avLst/>
          </a:prstGeom>
          <a:noFill/>
          <a:ln/>
        </p:spPr>
        <p:txBody>
          <a:bodyPr wrap="none" lIns="0" tIns="0" rIns="0" bIns="0" rtlCol="0" anchor="t"/>
          <a:lstStyle/>
          <a:p>
            <a:pPr marL="0" indent="0" algn="l">
              <a:lnSpc>
                <a:spcPts val="2750"/>
              </a:lnSpc>
              <a:buNone/>
            </a:pPr>
            <a:endParaRPr lang="en-US" sz="2400" dirty="0">
              <a:latin typeface="Lucida Fax" panose="02060602050505020204" pitchFamily="18" charset="0"/>
            </a:endParaRPr>
          </a:p>
        </p:txBody>
      </p:sp>
      <p:sp>
        <p:nvSpPr>
          <p:cNvPr id="34" name="Text 19">
            <a:extLst>
              <a:ext uri="{FF2B5EF4-FFF2-40B4-BE49-F238E27FC236}">
                <a16:creationId xmlns:a16="http://schemas.microsoft.com/office/drawing/2014/main" id="{287CB2B0-6AA5-5E17-D227-D990772530E4}"/>
              </a:ext>
            </a:extLst>
          </p:cNvPr>
          <p:cNvSpPr/>
          <p:nvPr/>
        </p:nvSpPr>
        <p:spPr>
          <a:xfrm>
            <a:off x="859631" y="6529983"/>
            <a:ext cx="332780" cy="416004"/>
          </a:xfrm>
          <a:prstGeom prst="rect">
            <a:avLst/>
          </a:prstGeom>
          <a:noFill/>
          <a:ln/>
        </p:spPr>
        <p:txBody>
          <a:bodyPr wrap="none" lIns="0" tIns="0" rIns="0" bIns="0" rtlCol="0" anchor="t"/>
          <a:lstStyle/>
          <a:p>
            <a:pPr marL="0" indent="0" algn="ctr">
              <a:lnSpc>
                <a:spcPts val="2600"/>
              </a:lnSpc>
              <a:buNone/>
            </a:pPr>
            <a:endParaRPr lang="en-US" sz="2400" dirty="0">
              <a:latin typeface="Lucida Fax" panose="02060602050505020204" pitchFamily="18" charset="0"/>
            </a:endParaRPr>
          </a:p>
        </p:txBody>
      </p:sp>
      <p:sp>
        <p:nvSpPr>
          <p:cNvPr id="35" name="Text 20">
            <a:extLst>
              <a:ext uri="{FF2B5EF4-FFF2-40B4-BE49-F238E27FC236}">
                <a16:creationId xmlns:a16="http://schemas.microsoft.com/office/drawing/2014/main" id="{BCD29D2C-A08D-186F-D1AB-BFAEAF37736C}"/>
              </a:ext>
            </a:extLst>
          </p:cNvPr>
          <p:cNvSpPr/>
          <p:nvPr/>
        </p:nvSpPr>
        <p:spPr>
          <a:xfrm>
            <a:off x="2135505" y="6460688"/>
            <a:ext cx="2773442" cy="346591"/>
          </a:xfrm>
          <a:prstGeom prst="rect">
            <a:avLst/>
          </a:prstGeom>
          <a:noFill/>
          <a:ln/>
        </p:spPr>
        <p:txBody>
          <a:bodyPr wrap="none" lIns="0" tIns="0" rIns="0" bIns="0" rtlCol="0" anchor="t"/>
          <a:lstStyle/>
          <a:p>
            <a:pPr marL="0" indent="0" algn="l">
              <a:lnSpc>
                <a:spcPts val="2700"/>
              </a:lnSpc>
              <a:buNone/>
            </a:pPr>
            <a:endParaRPr lang="en-US" sz="2400" dirty="0">
              <a:latin typeface="Lucida Fax" panose="02060602050505020204" pitchFamily="18" charset="0"/>
            </a:endParaRPr>
          </a:p>
        </p:txBody>
      </p:sp>
      <p:sp>
        <p:nvSpPr>
          <p:cNvPr id="36" name="Text 21">
            <a:extLst>
              <a:ext uri="{FF2B5EF4-FFF2-40B4-BE49-F238E27FC236}">
                <a16:creationId xmlns:a16="http://schemas.microsoft.com/office/drawing/2014/main" id="{2A412299-CEEC-409C-2666-642959763A29}"/>
              </a:ext>
            </a:extLst>
          </p:cNvPr>
          <p:cNvSpPr/>
          <p:nvPr/>
        </p:nvSpPr>
        <p:spPr>
          <a:xfrm>
            <a:off x="2135505" y="6940391"/>
            <a:ext cx="6231969" cy="355044"/>
          </a:xfrm>
          <a:prstGeom prst="rect">
            <a:avLst/>
          </a:prstGeom>
          <a:noFill/>
          <a:ln/>
        </p:spPr>
        <p:txBody>
          <a:bodyPr wrap="none" lIns="0" tIns="0" rIns="0" bIns="0" rtlCol="0" anchor="t"/>
          <a:lstStyle/>
          <a:p>
            <a:pPr marL="0" indent="0" algn="l">
              <a:lnSpc>
                <a:spcPts val="2750"/>
              </a:lnSpc>
              <a:buNone/>
            </a:pPr>
            <a:endParaRPr lang="en-US" sz="2400" dirty="0">
              <a:latin typeface="Lucida Fax" panose="02060602050505020204" pitchFamily="18" charset="0"/>
            </a:endParaRPr>
          </a:p>
        </p:txBody>
      </p:sp>
      <p:sp>
        <p:nvSpPr>
          <p:cNvPr id="37" name="TextBox 36">
            <a:extLst>
              <a:ext uri="{FF2B5EF4-FFF2-40B4-BE49-F238E27FC236}">
                <a16:creationId xmlns:a16="http://schemas.microsoft.com/office/drawing/2014/main" id="{BE3D7AE1-FC21-0546-93B8-B5E936F98766}"/>
              </a:ext>
            </a:extLst>
          </p:cNvPr>
          <p:cNvSpPr txBox="1"/>
          <p:nvPr/>
        </p:nvSpPr>
        <p:spPr>
          <a:xfrm>
            <a:off x="776466" y="4694437"/>
            <a:ext cx="6096000" cy="2062103"/>
          </a:xfrm>
          <a:prstGeom prst="rect">
            <a:avLst/>
          </a:prstGeom>
          <a:noFill/>
        </p:spPr>
        <p:txBody>
          <a:bodyPr wrap="square" rtlCol="0">
            <a:spAutoFit/>
          </a:bodyPr>
          <a:lstStyle/>
          <a:p>
            <a:r>
              <a:rPr lang="en-US" sz="3200" dirty="0">
                <a:solidFill>
                  <a:schemeClr val="bg1"/>
                </a:solidFill>
                <a:latin typeface="Lucida Fax" panose="02060602050505020204" pitchFamily="18" charset="0"/>
              </a:rPr>
              <a:t>Threat Actor:</a:t>
            </a:r>
          </a:p>
          <a:p>
            <a:endParaRPr lang="en-US" sz="2400" dirty="0">
              <a:solidFill>
                <a:schemeClr val="bg1"/>
              </a:solidFill>
              <a:latin typeface="Lucida Fax" panose="02060602050505020204" pitchFamily="18" charset="0"/>
            </a:endParaRPr>
          </a:p>
          <a:p>
            <a:r>
              <a:rPr lang="en-US" sz="2400" dirty="0">
                <a:solidFill>
                  <a:schemeClr val="bg1"/>
                </a:solidFill>
                <a:latin typeface="Lucida Fax" panose="02060602050505020204" pitchFamily="18" charset="0"/>
              </a:rPr>
              <a:t>1. ANDREW</a:t>
            </a:r>
          </a:p>
          <a:p>
            <a:endParaRPr lang="en-US" sz="2400" dirty="0">
              <a:solidFill>
                <a:schemeClr val="bg1"/>
              </a:solidFill>
              <a:latin typeface="Lucida Fax" panose="02060602050505020204" pitchFamily="18" charset="0"/>
            </a:endParaRPr>
          </a:p>
          <a:p>
            <a:r>
              <a:rPr lang="en-US" sz="2400" dirty="0">
                <a:solidFill>
                  <a:schemeClr val="bg1"/>
                </a:solidFill>
                <a:latin typeface="Lucida Fax" panose="02060602050505020204" pitchFamily="18" charset="0"/>
              </a:rPr>
              <a:t>2. ROSE87168</a:t>
            </a:r>
          </a:p>
        </p:txBody>
      </p:sp>
    </p:spTree>
    <p:extLst>
      <p:ext uri="{BB962C8B-B14F-4D97-AF65-F5344CB8AC3E}">
        <p14:creationId xmlns:p14="http://schemas.microsoft.com/office/powerpoint/2010/main" val="3858601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050" name="Picture 2" descr="Data Breaches: A Chronology | 3/6/2015">
            <a:extLst>
              <a:ext uri="{FF2B5EF4-FFF2-40B4-BE49-F238E27FC236}">
                <a16:creationId xmlns:a16="http://schemas.microsoft.com/office/drawing/2014/main" id="{CC75545B-B608-9632-98CD-700E1E68A7D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921296" y="0"/>
            <a:ext cx="8709104" cy="83102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Diagram 27">
            <a:extLst>
              <a:ext uri="{FF2B5EF4-FFF2-40B4-BE49-F238E27FC236}">
                <a16:creationId xmlns:a16="http://schemas.microsoft.com/office/drawing/2014/main" id="{9F3B6587-71A9-4D3D-2103-32782EB8F6AD}"/>
              </a:ext>
            </a:extLst>
          </p:cNvPr>
          <p:cNvGraphicFramePr/>
          <p:nvPr>
            <p:extLst>
              <p:ext uri="{D42A27DB-BD31-4B8C-83A1-F6EECF244321}">
                <p14:modId xmlns:p14="http://schemas.microsoft.com/office/powerpoint/2010/main" val="1052494825"/>
              </p:ext>
            </p:extLst>
          </p:nvPr>
        </p:nvGraphicFramePr>
        <p:xfrm>
          <a:off x="620752" y="1042020"/>
          <a:ext cx="13217911" cy="57379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0" name="Diagram 29">
            <a:extLst>
              <a:ext uri="{FF2B5EF4-FFF2-40B4-BE49-F238E27FC236}">
                <a16:creationId xmlns:a16="http://schemas.microsoft.com/office/drawing/2014/main" id="{39B822C2-2669-AA1A-71DF-1C9DFC16FA97}"/>
              </a:ext>
            </a:extLst>
          </p:cNvPr>
          <p:cNvGraphicFramePr/>
          <p:nvPr>
            <p:extLst>
              <p:ext uri="{D42A27DB-BD31-4B8C-83A1-F6EECF244321}">
                <p14:modId xmlns:p14="http://schemas.microsoft.com/office/powerpoint/2010/main" val="1436235218"/>
              </p:ext>
            </p:extLst>
          </p:nvPr>
        </p:nvGraphicFramePr>
        <p:xfrm>
          <a:off x="620752" y="1449658"/>
          <a:ext cx="6850565" cy="693606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1" name="TextBox 30">
            <a:extLst>
              <a:ext uri="{FF2B5EF4-FFF2-40B4-BE49-F238E27FC236}">
                <a16:creationId xmlns:a16="http://schemas.microsoft.com/office/drawing/2014/main" id="{AB336FD5-2D61-E645-8747-6CC985995B23}"/>
              </a:ext>
            </a:extLst>
          </p:cNvPr>
          <p:cNvSpPr txBox="1"/>
          <p:nvPr/>
        </p:nvSpPr>
        <p:spPr>
          <a:xfrm>
            <a:off x="620752" y="501805"/>
            <a:ext cx="4653775" cy="707886"/>
          </a:xfrm>
          <a:prstGeom prst="rect">
            <a:avLst/>
          </a:prstGeom>
          <a:noFill/>
        </p:spPr>
        <p:txBody>
          <a:bodyPr wrap="square" rtlCol="0">
            <a:spAutoFit/>
          </a:bodyPr>
          <a:lstStyle/>
          <a:p>
            <a:r>
              <a:rPr lang="en-US" sz="4000" dirty="0">
                <a:solidFill>
                  <a:schemeClr val="bg1"/>
                </a:solidFill>
                <a:latin typeface="Lucida Fax" panose="02060602050505020204" pitchFamily="18" charset="0"/>
              </a:rPr>
              <a:t>Key Dates: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434227"/>
            <a:ext cx="7416403" cy="1542574"/>
          </a:xfrm>
          <a:prstGeom prst="rect">
            <a:avLst/>
          </a:prstGeom>
          <a:noFill/>
          <a:ln/>
        </p:spPr>
        <p:txBody>
          <a:bodyPr wrap="square" lIns="0" tIns="0" rIns="0" bIns="0" rtlCol="0" anchor="t"/>
          <a:lstStyle/>
          <a:p>
            <a:pPr marL="0" indent="0" algn="l">
              <a:lnSpc>
                <a:spcPts val="6050"/>
              </a:lnSpc>
              <a:buNone/>
            </a:pPr>
            <a:r>
              <a:rPr lang="en-US" sz="3200" dirty="0">
                <a:solidFill>
                  <a:srgbClr val="F5F0F0"/>
                </a:solidFill>
                <a:latin typeface="Lucida Fax" panose="02060602050505020204" pitchFamily="18" charset="0"/>
                <a:ea typeface="Merriweather" pitchFamily="34" charset="-122"/>
                <a:cs typeface="Merriweather" pitchFamily="34" charset="-120"/>
              </a:rPr>
              <a:t>Technical Analysis (Attack Methodology)</a:t>
            </a:r>
            <a:endParaRPr lang="en-US" sz="3200" dirty="0">
              <a:latin typeface="Lucida Fax" panose="02060602050505020204" pitchFamily="18" charset="0"/>
            </a:endParaRPr>
          </a:p>
        </p:txBody>
      </p:sp>
      <p:sp>
        <p:nvSpPr>
          <p:cNvPr id="4" name="Shape 1"/>
          <p:cNvSpPr/>
          <p:nvPr/>
        </p:nvSpPr>
        <p:spPr>
          <a:xfrm>
            <a:off x="863798" y="3624620"/>
            <a:ext cx="555308" cy="555308"/>
          </a:xfrm>
          <a:prstGeom prst="roundRect">
            <a:avLst>
              <a:gd name="adj" fmla="val 18669"/>
            </a:avLst>
          </a:prstGeom>
          <a:solidFill>
            <a:srgbClr val="003180"/>
          </a:solidFill>
          <a:ln w="15240">
            <a:solidFill>
              <a:srgbClr val="194A99"/>
            </a:solidFill>
            <a:prstDash val="solid"/>
          </a:ln>
        </p:spPr>
        <p:txBody>
          <a:bodyPr/>
          <a:lstStyle/>
          <a:p>
            <a:endParaRPr lang="en-US" sz="2400">
              <a:latin typeface="Lucida Fax" panose="02060602050505020204" pitchFamily="18" charset="0"/>
            </a:endParaRPr>
          </a:p>
        </p:txBody>
      </p:sp>
      <p:sp>
        <p:nvSpPr>
          <p:cNvPr id="5" name="Text 2"/>
          <p:cNvSpPr/>
          <p:nvPr/>
        </p:nvSpPr>
        <p:spPr>
          <a:xfrm>
            <a:off x="1665923" y="3624620"/>
            <a:ext cx="2782729"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Lucida Fax" panose="02060602050505020204" pitchFamily="18" charset="0"/>
                <a:ea typeface="Merriweather" pitchFamily="34" charset="-122"/>
                <a:cs typeface="Merriweather" pitchFamily="34" charset="-120"/>
              </a:rPr>
              <a:t>Attack Vector</a:t>
            </a:r>
            <a:endParaRPr lang="en-US" sz="2400" dirty="0">
              <a:latin typeface="Lucida Fax" panose="02060602050505020204" pitchFamily="18" charset="0"/>
            </a:endParaRPr>
          </a:p>
        </p:txBody>
      </p:sp>
      <p:sp>
        <p:nvSpPr>
          <p:cNvPr id="6" name="Text 3"/>
          <p:cNvSpPr/>
          <p:nvPr/>
        </p:nvSpPr>
        <p:spPr>
          <a:xfrm>
            <a:off x="1665923" y="4158139"/>
            <a:ext cx="2782729" cy="1184434"/>
          </a:xfrm>
          <a:prstGeom prst="rect">
            <a:avLst/>
          </a:prstGeom>
          <a:noFill/>
          <a:ln/>
        </p:spPr>
        <p:txBody>
          <a:bodyPr wrap="square" lIns="0" tIns="0" rIns="0" bIns="0" rtlCol="0" anchor="t"/>
          <a:lstStyle/>
          <a:p>
            <a:pPr marL="0" indent="0" algn="l">
              <a:lnSpc>
                <a:spcPts val="3100"/>
              </a:lnSpc>
              <a:buNone/>
            </a:pPr>
            <a:r>
              <a:rPr lang="en-US" sz="2400" dirty="0">
                <a:solidFill>
                  <a:srgbClr val="E2E6E9"/>
                </a:solidFill>
                <a:latin typeface="Lucida Fax" panose="02060602050505020204" pitchFamily="18" charset="0"/>
                <a:ea typeface="Merriweather" pitchFamily="34" charset="-122"/>
                <a:cs typeface="Merriweather" pitchFamily="34" charset="-120"/>
              </a:rPr>
              <a:t>Credential stuffing / weak password exploitation.</a:t>
            </a:r>
            <a:endParaRPr lang="en-US" sz="2400" dirty="0">
              <a:latin typeface="Lucida Fax" panose="02060602050505020204" pitchFamily="18" charset="0"/>
            </a:endParaRPr>
          </a:p>
        </p:txBody>
      </p:sp>
      <p:sp>
        <p:nvSpPr>
          <p:cNvPr id="7" name="Shape 4"/>
          <p:cNvSpPr/>
          <p:nvPr/>
        </p:nvSpPr>
        <p:spPr>
          <a:xfrm>
            <a:off x="4695468" y="3624620"/>
            <a:ext cx="555308" cy="555308"/>
          </a:xfrm>
          <a:prstGeom prst="roundRect">
            <a:avLst>
              <a:gd name="adj" fmla="val 18669"/>
            </a:avLst>
          </a:prstGeom>
          <a:solidFill>
            <a:srgbClr val="003180"/>
          </a:solidFill>
          <a:ln w="15240">
            <a:solidFill>
              <a:srgbClr val="194A99"/>
            </a:solidFill>
            <a:prstDash val="solid"/>
          </a:ln>
        </p:spPr>
        <p:txBody>
          <a:bodyPr/>
          <a:lstStyle/>
          <a:p>
            <a:endParaRPr lang="en-US" sz="2400">
              <a:latin typeface="Lucida Fax" panose="02060602050505020204" pitchFamily="18" charset="0"/>
            </a:endParaRPr>
          </a:p>
        </p:txBody>
      </p:sp>
      <p:sp>
        <p:nvSpPr>
          <p:cNvPr id="8" name="Text 5"/>
          <p:cNvSpPr/>
          <p:nvPr/>
        </p:nvSpPr>
        <p:spPr>
          <a:xfrm>
            <a:off x="5497592" y="3624620"/>
            <a:ext cx="2782729" cy="771049"/>
          </a:xfrm>
          <a:prstGeom prst="rect">
            <a:avLst/>
          </a:prstGeom>
          <a:noFill/>
          <a:ln/>
        </p:spPr>
        <p:txBody>
          <a:bodyPr wrap="square" lIns="0" tIns="0" rIns="0" bIns="0" rtlCol="0" anchor="t"/>
          <a:lstStyle/>
          <a:p>
            <a:pPr marL="0" indent="0" algn="l">
              <a:lnSpc>
                <a:spcPts val="3000"/>
              </a:lnSpc>
              <a:buNone/>
            </a:pPr>
            <a:r>
              <a:rPr lang="en-US" sz="2400" dirty="0">
                <a:solidFill>
                  <a:srgbClr val="E2E6E9"/>
                </a:solidFill>
                <a:latin typeface="Lucida Fax" panose="02060602050505020204" pitchFamily="18" charset="0"/>
                <a:ea typeface="Merriweather" pitchFamily="34" charset="-122"/>
                <a:cs typeface="Merriweather" pitchFamily="34" charset="-120"/>
              </a:rPr>
              <a:t>Vulnerabilities Exploited</a:t>
            </a:r>
            <a:endParaRPr lang="en-US" sz="2400" dirty="0">
              <a:latin typeface="Lucida Fax" panose="02060602050505020204" pitchFamily="18" charset="0"/>
            </a:endParaRPr>
          </a:p>
        </p:txBody>
      </p:sp>
      <p:sp>
        <p:nvSpPr>
          <p:cNvPr id="9" name="Text 6"/>
          <p:cNvSpPr/>
          <p:nvPr/>
        </p:nvSpPr>
        <p:spPr>
          <a:xfrm>
            <a:off x="5497592" y="4543663"/>
            <a:ext cx="2782729" cy="789622"/>
          </a:xfrm>
          <a:prstGeom prst="rect">
            <a:avLst/>
          </a:prstGeom>
          <a:noFill/>
          <a:ln/>
        </p:spPr>
        <p:txBody>
          <a:bodyPr wrap="square" lIns="0" tIns="0" rIns="0" bIns="0" rtlCol="0" anchor="t"/>
          <a:lstStyle/>
          <a:p>
            <a:pPr marL="0" indent="0" algn="l">
              <a:lnSpc>
                <a:spcPts val="3100"/>
              </a:lnSpc>
              <a:buNone/>
            </a:pPr>
            <a:r>
              <a:rPr lang="en-US" sz="2400" dirty="0">
                <a:solidFill>
                  <a:srgbClr val="E2E6E9"/>
                </a:solidFill>
                <a:latin typeface="Lucida Fax" panose="02060602050505020204" pitchFamily="18" charset="0"/>
                <a:ea typeface="Merriweather" pitchFamily="34" charset="-122"/>
                <a:cs typeface="Merriweather" pitchFamily="34" charset="-120"/>
              </a:rPr>
              <a:t>Insufficient MFA enforcement.</a:t>
            </a:r>
            <a:endParaRPr lang="en-US" sz="2400" dirty="0">
              <a:latin typeface="Lucida Fax" panose="02060602050505020204" pitchFamily="18" charset="0"/>
            </a:endParaRPr>
          </a:p>
        </p:txBody>
      </p:sp>
      <p:sp>
        <p:nvSpPr>
          <p:cNvPr id="10" name="Shape 7"/>
          <p:cNvSpPr/>
          <p:nvPr/>
        </p:nvSpPr>
        <p:spPr>
          <a:xfrm>
            <a:off x="863798" y="5867043"/>
            <a:ext cx="555308" cy="555308"/>
          </a:xfrm>
          <a:prstGeom prst="roundRect">
            <a:avLst>
              <a:gd name="adj" fmla="val 18669"/>
            </a:avLst>
          </a:prstGeom>
          <a:solidFill>
            <a:srgbClr val="003180"/>
          </a:solidFill>
          <a:ln w="15240">
            <a:solidFill>
              <a:srgbClr val="194A99"/>
            </a:solidFill>
            <a:prstDash val="solid"/>
          </a:ln>
        </p:spPr>
        <p:txBody>
          <a:bodyPr/>
          <a:lstStyle/>
          <a:p>
            <a:endParaRPr lang="en-US" sz="2400">
              <a:latin typeface="Lucida Fax" panose="02060602050505020204" pitchFamily="18" charset="0"/>
            </a:endParaRPr>
          </a:p>
        </p:txBody>
      </p:sp>
      <p:sp>
        <p:nvSpPr>
          <p:cNvPr id="11" name="Text 8"/>
          <p:cNvSpPr/>
          <p:nvPr/>
        </p:nvSpPr>
        <p:spPr>
          <a:xfrm>
            <a:off x="1665923" y="5867043"/>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Lucida Fax" panose="02060602050505020204" pitchFamily="18" charset="0"/>
                <a:ea typeface="Merriweather" pitchFamily="34" charset="-122"/>
                <a:cs typeface="Merriweather" pitchFamily="34" charset="-120"/>
              </a:rPr>
              <a:t>Impact</a:t>
            </a:r>
            <a:endParaRPr lang="en-US" sz="2400" dirty="0">
              <a:latin typeface="Lucida Fax" panose="02060602050505020204" pitchFamily="18" charset="0"/>
            </a:endParaRPr>
          </a:p>
        </p:txBody>
      </p:sp>
      <p:sp>
        <p:nvSpPr>
          <p:cNvPr id="12" name="Text 9"/>
          <p:cNvSpPr/>
          <p:nvPr/>
        </p:nvSpPr>
        <p:spPr>
          <a:xfrm>
            <a:off x="1665923" y="6400562"/>
            <a:ext cx="6614279" cy="394811"/>
          </a:xfrm>
          <a:prstGeom prst="rect">
            <a:avLst/>
          </a:prstGeom>
          <a:noFill/>
          <a:ln/>
        </p:spPr>
        <p:txBody>
          <a:bodyPr wrap="none" lIns="0" tIns="0" rIns="0" bIns="0" rtlCol="0" anchor="t"/>
          <a:lstStyle/>
          <a:p>
            <a:pPr marL="0" indent="0" algn="l">
              <a:lnSpc>
                <a:spcPts val="3100"/>
              </a:lnSpc>
              <a:buNone/>
            </a:pPr>
            <a:r>
              <a:rPr lang="en-US" sz="2400" dirty="0">
                <a:solidFill>
                  <a:srgbClr val="E2E6E9"/>
                </a:solidFill>
                <a:latin typeface="Lucida Fax" panose="02060602050505020204" pitchFamily="18" charset="0"/>
                <a:ea typeface="Merriweather" pitchFamily="34" charset="-122"/>
                <a:cs typeface="Merriweather" pitchFamily="34" charset="-120"/>
              </a:rPr>
              <a:t>Exposure of PHI (Protected Health Information).</a:t>
            </a:r>
            <a:endParaRPr lang="en-US" sz="2400" dirty="0">
              <a:latin typeface="Lucida Fax" panose="020606020505050202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9144000" y="0"/>
            <a:ext cx="5486400" cy="8229600"/>
          </a:xfrm>
          <a:prstGeom prst="rect">
            <a:avLst/>
          </a:prstGeom>
        </p:spPr>
      </p:pic>
      <p:sp>
        <p:nvSpPr>
          <p:cNvPr id="3" name="Text 0"/>
          <p:cNvSpPr/>
          <p:nvPr/>
        </p:nvSpPr>
        <p:spPr>
          <a:xfrm>
            <a:off x="773192" y="607695"/>
            <a:ext cx="7597616" cy="1380649"/>
          </a:xfrm>
          <a:prstGeom prst="rect">
            <a:avLst/>
          </a:prstGeom>
          <a:noFill/>
          <a:ln/>
        </p:spPr>
        <p:txBody>
          <a:bodyPr wrap="square" lIns="0" tIns="0" rIns="0" bIns="0" rtlCol="0" anchor="t"/>
          <a:lstStyle/>
          <a:p>
            <a:pPr marL="0" indent="0" algn="l">
              <a:lnSpc>
                <a:spcPts val="5400"/>
              </a:lnSpc>
              <a:buNone/>
            </a:pPr>
            <a:r>
              <a:rPr lang="en-US" sz="4300" dirty="0">
                <a:solidFill>
                  <a:srgbClr val="F5F0F0"/>
                </a:solidFill>
                <a:latin typeface="Lucida Fax" panose="02060602050505020204" pitchFamily="18" charset="0"/>
                <a:ea typeface="Merriweather" pitchFamily="34" charset="-122"/>
                <a:cs typeface="Merriweather" pitchFamily="34" charset="-120"/>
              </a:rPr>
              <a:t>Technical Diagram of the Breach</a:t>
            </a:r>
            <a:endParaRPr lang="en-US" sz="4300" dirty="0">
              <a:latin typeface="Lucida Fax" panose="02060602050505020204" pitchFamily="18" charset="0"/>
            </a:endParaRPr>
          </a:p>
        </p:txBody>
      </p:sp>
      <p:pic>
        <p:nvPicPr>
          <p:cNvPr id="4" name="Image 1" descr="preencoded.png"/>
          <p:cNvPicPr>
            <a:picLocks noChangeAspect="1"/>
          </p:cNvPicPr>
          <p:nvPr/>
        </p:nvPicPr>
        <p:blipFill>
          <a:blip r:embed="rId4"/>
          <a:stretch>
            <a:fillRect/>
          </a:stretch>
        </p:blipFill>
        <p:spPr>
          <a:xfrm>
            <a:off x="773192" y="2319695"/>
            <a:ext cx="1104543" cy="1325523"/>
          </a:xfrm>
          <a:prstGeom prst="rect">
            <a:avLst/>
          </a:prstGeom>
        </p:spPr>
      </p:pic>
      <p:sp>
        <p:nvSpPr>
          <p:cNvPr id="5" name="Text 1"/>
          <p:cNvSpPr/>
          <p:nvPr/>
        </p:nvSpPr>
        <p:spPr>
          <a:xfrm>
            <a:off x="2209086" y="2540556"/>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Lucida Fax" panose="02060602050505020204" pitchFamily="18" charset="0"/>
                <a:ea typeface="Merriweather" pitchFamily="34" charset="-122"/>
                <a:cs typeface="Merriweather" pitchFamily="34" charset="-120"/>
              </a:rPr>
              <a:t>Entry</a:t>
            </a:r>
            <a:endParaRPr lang="en-US" sz="2150" dirty="0">
              <a:latin typeface="Lucida Fax" panose="02060602050505020204" pitchFamily="18" charset="0"/>
            </a:endParaRPr>
          </a:p>
        </p:txBody>
      </p:sp>
      <p:sp>
        <p:nvSpPr>
          <p:cNvPr id="6" name="Text 2"/>
          <p:cNvSpPr/>
          <p:nvPr/>
        </p:nvSpPr>
        <p:spPr>
          <a:xfrm>
            <a:off x="2209086" y="3018115"/>
            <a:ext cx="6161723" cy="353497"/>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Lucida Fax" panose="02060602050505020204" pitchFamily="18" charset="0"/>
                <a:ea typeface="Merriweather" pitchFamily="34" charset="-122"/>
                <a:cs typeface="Merriweather" pitchFamily="34" charset="-120"/>
              </a:rPr>
              <a:t>Stolen/weak credentials.</a:t>
            </a:r>
            <a:endParaRPr lang="en-US" sz="1700" dirty="0">
              <a:latin typeface="Lucida Fax" panose="02060602050505020204" pitchFamily="18" charset="0"/>
            </a:endParaRPr>
          </a:p>
        </p:txBody>
      </p:sp>
      <p:pic>
        <p:nvPicPr>
          <p:cNvPr id="7" name="Image 2" descr="preencoded.png"/>
          <p:cNvPicPr>
            <a:picLocks noChangeAspect="1"/>
          </p:cNvPicPr>
          <p:nvPr/>
        </p:nvPicPr>
        <p:blipFill>
          <a:blip r:embed="rId5"/>
          <a:stretch>
            <a:fillRect/>
          </a:stretch>
        </p:blipFill>
        <p:spPr>
          <a:xfrm>
            <a:off x="773192" y="3645218"/>
            <a:ext cx="1104543" cy="1325523"/>
          </a:xfrm>
          <a:prstGeom prst="rect">
            <a:avLst/>
          </a:prstGeom>
        </p:spPr>
      </p:pic>
      <p:sp>
        <p:nvSpPr>
          <p:cNvPr id="8" name="Text 3"/>
          <p:cNvSpPr/>
          <p:nvPr/>
        </p:nvSpPr>
        <p:spPr>
          <a:xfrm>
            <a:off x="2209086" y="3866078"/>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Lucida Fax" panose="02060602050505020204" pitchFamily="18" charset="0"/>
                <a:ea typeface="Merriweather" pitchFamily="34" charset="-122"/>
                <a:cs typeface="Merriweather" pitchFamily="34" charset="-120"/>
              </a:rPr>
              <a:t>Lateral Movement</a:t>
            </a:r>
            <a:endParaRPr lang="en-US" sz="2150" dirty="0">
              <a:latin typeface="Lucida Fax" panose="02060602050505020204" pitchFamily="18" charset="0"/>
            </a:endParaRPr>
          </a:p>
        </p:txBody>
      </p:sp>
      <p:sp>
        <p:nvSpPr>
          <p:cNvPr id="9" name="Text 4"/>
          <p:cNvSpPr/>
          <p:nvPr/>
        </p:nvSpPr>
        <p:spPr>
          <a:xfrm>
            <a:off x="2209086" y="4343638"/>
            <a:ext cx="6161723" cy="353497"/>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Lucida Fax" panose="02060602050505020204" pitchFamily="18" charset="0"/>
                <a:ea typeface="Merriweather" pitchFamily="34" charset="-122"/>
                <a:cs typeface="Merriweather" pitchFamily="34" charset="-120"/>
              </a:rPr>
              <a:t>Within Oracle’s cloud.</a:t>
            </a:r>
            <a:endParaRPr lang="en-US" sz="1700" dirty="0">
              <a:latin typeface="Lucida Fax" panose="02060602050505020204" pitchFamily="18" charset="0"/>
            </a:endParaRPr>
          </a:p>
        </p:txBody>
      </p:sp>
      <p:pic>
        <p:nvPicPr>
          <p:cNvPr id="10" name="Image 3" descr="preencoded.png"/>
          <p:cNvPicPr>
            <a:picLocks noChangeAspect="1"/>
          </p:cNvPicPr>
          <p:nvPr/>
        </p:nvPicPr>
        <p:blipFill>
          <a:blip r:embed="rId6"/>
          <a:stretch>
            <a:fillRect/>
          </a:stretch>
        </p:blipFill>
        <p:spPr>
          <a:xfrm>
            <a:off x="773192" y="4970740"/>
            <a:ext cx="1104543" cy="1325523"/>
          </a:xfrm>
          <a:prstGeom prst="rect">
            <a:avLst/>
          </a:prstGeom>
        </p:spPr>
      </p:pic>
      <p:sp>
        <p:nvSpPr>
          <p:cNvPr id="11" name="Text 5"/>
          <p:cNvSpPr/>
          <p:nvPr/>
        </p:nvSpPr>
        <p:spPr>
          <a:xfrm>
            <a:off x="2209086" y="5191601"/>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Lucida Fax" panose="02060602050505020204" pitchFamily="18" charset="0"/>
                <a:ea typeface="Merriweather" pitchFamily="34" charset="-122"/>
                <a:cs typeface="Merriweather" pitchFamily="34" charset="-120"/>
              </a:rPr>
              <a:t>Access</a:t>
            </a:r>
            <a:endParaRPr lang="en-US" sz="2150" dirty="0">
              <a:latin typeface="Lucida Fax" panose="02060602050505020204" pitchFamily="18" charset="0"/>
            </a:endParaRPr>
          </a:p>
        </p:txBody>
      </p:sp>
      <p:sp>
        <p:nvSpPr>
          <p:cNvPr id="12" name="Text 6"/>
          <p:cNvSpPr/>
          <p:nvPr/>
        </p:nvSpPr>
        <p:spPr>
          <a:xfrm>
            <a:off x="2209086" y="5669161"/>
            <a:ext cx="6161723" cy="353497"/>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Lucida Fax" panose="02060602050505020204" pitchFamily="18" charset="0"/>
                <a:ea typeface="Merriweather" pitchFamily="34" charset="-122"/>
                <a:cs typeface="Merriweather" pitchFamily="34" charset="-120"/>
              </a:rPr>
              <a:t>Healthcare databases.</a:t>
            </a:r>
            <a:endParaRPr lang="en-US" sz="1700" dirty="0">
              <a:latin typeface="Lucida Fax" panose="02060602050505020204" pitchFamily="18" charset="0"/>
            </a:endParaRPr>
          </a:p>
        </p:txBody>
      </p:sp>
      <p:pic>
        <p:nvPicPr>
          <p:cNvPr id="13" name="Image 4" descr="preencoded.png"/>
          <p:cNvPicPr>
            <a:picLocks noChangeAspect="1"/>
          </p:cNvPicPr>
          <p:nvPr/>
        </p:nvPicPr>
        <p:blipFill>
          <a:blip r:embed="rId7"/>
          <a:stretch>
            <a:fillRect/>
          </a:stretch>
        </p:blipFill>
        <p:spPr>
          <a:xfrm>
            <a:off x="773192" y="6296263"/>
            <a:ext cx="1104543" cy="1325523"/>
          </a:xfrm>
          <a:prstGeom prst="rect">
            <a:avLst/>
          </a:prstGeom>
        </p:spPr>
      </p:pic>
      <p:sp>
        <p:nvSpPr>
          <p:cNvPr id="14" name="Text 7"/>
          <p:cNvSpPr/>
          <p:nvPr/>
        </p:nvSpPr>
        <p:spPr>
          <a:xfrm>
            <a:off x="2209086" y="6517124"/>
            <a:ext cx="2761536" cy="345043"/>
          </a:xfrm>
          <a:prstGeom prst="rect">
            <a:avLst/>
          </a:prstGeom>
          <a:noFill/>
          <a:ln/>
        </p:spPr>
        <p:txBody>
          <a:bodyPr wrap="none" lIns="0" tIns="0" rIns="0" bIns="0" rtlCol="0" anchor="t"/>
          <a:lstStyle/>
          <a:p>
            <a:pPr marL="0" indent="0" algn="l">
              <a:lnSpc>
                <a:spcPts val="2700"/>
              </a:lnSpc>
              <a:buNone/>
            </a:pPr>
            <a:r>
              <a:rPr lang="en-US" sz="2150" dirty="0">
                <a:solidFill>
                  <a:srgbClr val="E2E6E9"/>
                </a:solidFill>
                <a:latin typeface="Lucida Fax" panose="02060602050505020204" pitchFamily="18" charset="0"/>
                <a:ea typeface="Merriweather" pitchFamily="34" charset="-122"/>
                <a:cs typeface="Merriweather" pitchFamily="34" charset="-120"/>
              </a:rPr>
              <a:t>Exfiltration</a:t>
            </a:r>
            <a:endParaRPr lang="en-US" sz="2150" dirty="0">
              <a:latin typeface="Lucida Fax" panose="02060602050505020204" pitchFamily="18" charset="0"/>
            </a:endParaRPr>
          </a:p>
        </p:txBody>
      </p:sp>
      <p:sp>
        <p:nvSpPr>
          <p:cNvPr id="15" name="Text 8"/>
          <p:cNvSpPr/>
          <p:nvPr/>
        </p:nvSpPr>
        <p:spPr>
          <a:xfrm>
            <a:off x="2209086" y="6994684"/>
            <a:ext cx="6161723" cy="353497"/>
          </a:xfrm>
          <a:prstGeom prst="rect">
            <a:avLst/>
          </a:prstGeom>
          <a:noFill/>
          <a:ln/>
        </p:spPr>
        <p:txBody>
          <a:bodyPr wrap="none" lIns="0" tIns="0" rIns="0" bIns="0" rtlCol="0" anchor="t"/>
          <a:lstStyle/>
          <a:p>
            <a:pPr marL="0" indent="0" algn="l">
              <a:lnSpc>
                <a:spcPts val="2750"/>
              </a:lnSpc>
              <a:buNone/>
            </a:pPr>
            <a:r>
              <a:rPr lang="en-US" sz="1700" dirty="0">
                <a:solidFill>
                  <a:srgbClr val="E2E6E9"/>
                </a:solidFill>
                <a:latin typeface="Lucida Fax" panose="02060602050505020204" pitchFamily="18" charset="0"/>
                <a:ea typeface="Merriweather" pitchFamily="34" charset="-122"/>
                <a:cs typeface="Merriweather" pitchFamily="34" charset="-120"/>
              </a:rPr>
              <a:t>Sensitive patient data.</a:t>
            </a:r>
            <a:endParaRPr lang="en-US" sz="1700" dirty="0">
              <a:latin typeface="Lucida Fax" panose="020606020505050202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1752</TotalTime>
  <Words>885</Words>
  <Application>Microsoft Office PowerPoint</Application>
  <PresentationFormat>Custom</PresentationFormat>
  <Paragraphs>148</Paragraphs>
  <Slides>18</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Lucida Fax</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Akm Nizum</cp:lastModifiedBy>
  <cp:revision>13</cp:revision>
  <dcterms:created xsi:type="dcterms:W3CDTF">2025-04-16T20:48:13Z</dcterms:created>
  <dcterms:modified xsi:type="dcterms:W3CDTF">2025-05-06T23:07:00Z</dcterms:modified>
</cp:coreProperties>
</file>